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8" r:id="rId3"/>
    <p:sldId id="259" r:id="rId4"/>
    <p:sldId id="260" r:id="rId5"/>
    <p:sldId id="261" r:id="rId6"/>
    <p:sldId id="262" r:id="rId7"/>
    <p:sldId id="263" r:id="rId8"/>
    <p:sldId id="264" r:id="rId9"/>
    <p:sldId id="265" r:id="rId10"/>
    <p:sldId id="266" r:id="rId11"/>
    <p:sldId id="268" r:id="rId12"/>
    <p:sldId id="267" r:id="rId13"/>
    <p:sldId id="269" r:id="rId14"/>
    <p:sldId id="271" r:id="rId15"/>
    <p:sldId id="272" r:id="rId16"/>
    <p:sldId id="273" r:id="rId17"/>
    <p:sldId id="274" r:id="rId18"/>
    <p:sldId id="275" r:id="rId19"/>
    <p:sldId id="276" r:id="rId20"/>
  </p:sldIdLst>
  <p:sldSz cx="9144000" cy="6858000" type="screen4x3"/>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81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19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3111D801-D0C4-4754-9AB1-EBF18EC7D8F6}" type="datetimeFigureOut">
              <a:rPr lang="de-DE" smtClean="0"/>
              <a:t>03.09.2013</a:t>
            </a:fld>
            <a:endParaRPr lang="de-DE"/>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585658B1-D834-4ABC-A9D4-CCBFDD68AE6C}" type="slidenum">
              <a:rPr lang="de-DE" smtClean="0"/>
              <a:t>‹Nr.›</a:t>
            </a:fld>
            <a:endParaRPr lang="de-DE"/>
          </a:p>
        </p:txBody>
      </p:sp>
    </p:spTree>
    <p:extLst>
      <p:ext uri="{BB962C8B-B14F-4D97-AF65-F5344CB8AC3E}">
        <p14:creationId xmlns:p14="http://schemas.microsoft.com/office/powerpoint/2010/main" val="624757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C214F0-949E-4B0E-896B-8C10FD32303D}" type="slidenum">
              <a:rPr lang="de-DE"/>
              <a:pPr/>
              <a:t>2</a:t>
            </a:fld>
            <a:endParaRPr lang="de-DE"/>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CC0CAD0C-2599-4631-99EA-F4FFE322EDBC}" type="datetimeFigureOut">
              <a:rPr lang="de-DE" smtClean="0"/>
              <a:t>03.09.2013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CBA5CF4-3B2E-4E83-B833-017FA4F63E1E}" type="slidenum">
              <a:rPr lang="de-DE" smtClean="0"/>
              <a:t>‹Nr.›</a:t>
            </a:fld>
            <a:endParaRPr lang="de-DE"/>
          </a:p>
        </p:txBody>
      </p:sp>
    </p:spTree>
    <p:extLst>
      <p:ext uri="{BB962C8B-B14F-4D97-AF65-F5344CB8AC3E}">
        <p14:creationId xmlns:p14="http://schemas.microsoft.com/office/powerpoint/2010/main" val="3037767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C0CAD0C-2599-4631-99EA-F4FFE322EDBC}" type="datetimeFigureOut">
              <a:rPr lang="de-DE" smtClean="0"/>
              <a:t>03.09.2013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CBA5CF4-3B2E-4E83-B833-017FA4F63E1E}" type="slidenum">
              <a:rPr lang="de-DE" smtClean="0"/>
              <a:t>‹Nr.›</a:t>
            </a:fld>
            <a:endParaRPr lang="de-DE"/>
          </a:p>
        </p:txBody>
      </p:sp>
    </p:spTree>
    <p:extLst>
      <p:ext uri="{BB962C8B-B14F-4D97-AF65-F5344CB8AC3E}">
        <p14:creationId xmlns:p14="http://schemas.microsoft.com/office/powerpoint/2010/main" val="581551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C0CAD0C-2599-4631-99EA-F4FFE322EDBC}" type="datetimeFigureOut">
              <a:rPr lang="de-DE" smtClean="0"/>
              <a:t>03.09.2013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CBA5CF4-3B2E-4E83-B833-017FA4F63E1E}" type="slidenum">
              <a:rPr lang="de-DE" smtClean="0"/>
              <a:t>‹Nr.›</a:t>
            </a:fld>
            <a:endParaRPr lang="de-DE"/>
          </a:p>
        </p:txBody>
      </p:sp>
    </p:spTree>
    <p:extLst>
      <p:ext uri="{BB962C8B-B14F-4D97-AF65-F5344CB8AC3E}">
        <p14:creationId xmlns:p14="http://schemas.microsoft.com/office/powerpoint/2010/main" val="2510411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C0CAD0C-2599-4631-99EA-F4FFE322EDBC}" type="datetimeFigureOut">
              <a:rPr lang="de-DE" smtClean="0"/>
              <a:t>03.09.2013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CBA5CF4-3B2E-4E83-B833-017FA4F63E1E}" type="slidenum">
              <a:rPr lang="de-DE" smtClean="0"/>
              <a:t>‹Nr.›</a:t>
            </a:fld>
            <a:endParaRPr lang="de-DE"/>
          </a:p>
        </p:txBody>
      </p:sp>
    </p:spTree>
    <p:extLst>
      <p:ext uri="{BB962C8B-B14F-4D97-AF65-F5344CB8AC3E}">
        <p14:creationId xmlns:p14="http://schemas.microsoft.com/office/powerpoint/2010/main" val="3168648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CC0CAD0C-2599-4631-99EA-F4FFE322EDBC}" type="datetimeFigureOut">
              <a:rPr lang="de-DE" smtClean="0"/>
              <a:t>03.09.2013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CBA5CF4-3B2E-4E83-B833-017FA4F63E1E}" type="slidenum">
              <a:rPr lang="de-DE" smtClean="0"/>
              <a:t>‹Nr.›</a:t>
            </a:fld>
            <a:endParaRPr lang="de-DE"/>
          </a:p>
        </p:txBody>
      </p:sp>
    </p:spTree>
    <p:extLst>
      <p:ext uri="{BB962C8B-B14F-4D97-AF65-F5344CB8AC3E}">
        <p14:creationId xmlns:p14="http://schemas.microsoft.com/office/powerpoint/2010/main" val="3314687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CC0CAD0C-2599-4631-99EA-F4FFE322EDBC}" type="datetimeFigureOut">
              <a:rPr lang="de-DE" smtClean="0"/>
              <a:t>03.09.2013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CBA5CF4-3B2E-4E83-B833-017FA4F63E1E}" type="slidenum">
              <a:rPr lang="de-DE" smtClean="0"/>
              <a:t>‹Nr.›</a:t>
            </a:fld>
            <a:endParaRPr lang="de-DE"/>
          </a:p>
        </p:txBody>
      </p:sp>
    </p:spTree>
    <p:extLst>
      <p:ext uri="{BB962C8B-B14F-4D97-AF65-F5344CB8AC3E}">
        <p14:creationId xmlns:p14="http://schemas.microsoft.com/office/powerpoint/2010/main" val="2147864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CC0CAD0C-2599-4631-99EA-F4FFE322EDBC}" type="datetimeFigureOut">
              <a:rPr lang="de-DE" smtClean="0"/>
              <a:t>03.09.2013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4CBA5CF4-3B2E-4E83-B833-017FA4F63E1E}" type="slidenum">
              <a:rPr lang="de-DE" smtClean="0"/>
              <a:t>‹Nr.›</a:t>
            </a:fld>
            <a:endParaRPr lang="de-DE"/>
          </a:p>
        </p:txBody>
      </p:sp>
    </p:spTree>
    <p:extLst>
      <p:ext uri="{BB962C8B-B14F-4D97-AF65-F5344CB8AC3E}">
        <p14:creationId xmlns:p14="http://schemas.microsoft.com/office/powerpoint/2010/main" val="351476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CC0CAD0C-2599-4631-99EA-F4FFE322EDBC}" type="datetimeFigureOut">
              <a:rPr lang="de-DE" smtClean="0"/>
              <a:t>03.09.2013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4CBA5CF4-3B2E-4E83-B833-017FA4F63E1E}" type="slidenum">
              <a:rPr lang="de-DE" smtClean="0"/>
              <a:t>‹Nr.›</a:t>
            </a:fld>
            <a:endParaRPr lang="de-DE"/>
          </a:p>
        </p:txBody>
      </p:sp>
    </p:spTree>
    <p:extLst>
      <p:ext uri="{BB962C8B-B14F-4D97-AF65-F5344CB8AC3E}">
        <p14:creationId xmlns:p14="http://schemas.microsoft.com/office/powerpoint/2010/main" val="215015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C0CAD0C-2599-4631-99EA-F4FFE322EDBC}" type="datetimeFigureOut">
              <a:rPr lang="de-DE" smtClean="0"/>
              <a:t>03.09.2013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4CBA5CF4-3B2E-4E83-B833-017FA4F63E1E}" type="slidenum">
              <a:rPr lang="de-DE" smtClean="0"/>
              <a:t>‹Nr.›</a:t>
            </a:fld>
            <a:endParaRPr lang="de-DE"/>
          </a:p>
        </p:txBody>
      </p:sp>
    </p:spTree>
    <p:extLst>
      <p:ext uri="{BB962C8B-B14F-4D97-AF65-F5344CB8AC3E}">
        <p14:creationId xmlns:p14="http://schemas.microsoft.com/office/powerpoint/2010/main" val="1746052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CC0CAD0C-2599-4631-99EA-F4FFE322EDBC}" type="datetimeFigureOut">
              <a:rPr lang="de-DE" smtClean="0"/>
              <a:t>03.09.2013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CBA5CF4-3B2E-4E83-B833-017FA4F63E1E}" type="slidenum">
              <a:rPr lang="de-DE" smtClean="0"/>
              <a:t>‹Nr.›</a:t>
            </a:fld>
            <a:endParaRPr lang="de-DE"/>
          </a:p>
        </p:txBody>
      </p:sp>
    </p:spTree>
    <p:extLst>
      <p:ext uri="{BB962C8B-B14F-4D97-AF65-F5344CB8AC3E}">
        <p14:creationId xmlns:p14="http://schemas.microsoft.com/office/powerpoint/2010/main" val="1780543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CC0CAD0C-2599-4631-99EA-F4FFE322EDBC}" type="datetimeFigureOut">
              <a:rPr lang="de-DE" smtClean="0"/>
              <a:t>03.09.2013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CBA5CF4-3B2E-4E83-B833-017FA4F63E1E}" type="slidenum">
              <a:rPr lang="de-DE" smtClean="0"/>
              <a:t>‹Nr.›</a:t>
            </a:fld>
            <a:endParaRPr lang="de-DE"/>
          </a:p>
        </p:txBody>
      </p:sp>
    </p:spTree>
    <p:extLst>
      <p:ext uri="{BB962C8B-B14F-4D97-AF65-F5344CB8AC3E}">
        <p14:creationId xmlns:p14="http://schemas.microsoft.com/office/powerpoint/2010/main" val="334523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D8183"/>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CAD0C-2599-4631-99EA-F4FFE322EDBC}" type="datetimeFigureOut">
              <a:rPr lang="de-DE" smtClean="0"/>
              <a:t>03.09.2013</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BA5CF4-3B2E-4E83-B833-017FA4F63E1E}" type="slidenum">
              <a:rPr lang="de-DE" smtClean="0"/>
              <a:t>‹Nr.›</a:t>
            </a:fld>
            <a:endParaRPr lang="de-DE"/>
          </a:p>
        </p:txBody>
      </p:sp>
    </p:spTree>
    <p:extLst>
      <p:ext uri="{BB962C8B-B14F-4D97-AF65-F5344CB8AC3E}">
        <p14:creationId xmlns:p14="http://schemas.microsoft.com/office/powerpoint/2010/main" val="3336431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2130425"/>
            <a:ext cx="9144000" cy="1470025"/>
          </a:xfrm>
        </p:spPr>
        <p:txBody>
          <a:bodyPr>
            <a:normAutofit/>
          </a:bodyPr>
          <a:lstStyle/>
          <a:p>
            <a:pPr>
              <a:lnSpc>
                <a:spcPct val="150000"/>
              </a:lnSpc>
            </a:pPr>
            <a:r>
              <a:rPr lang="de-DE" sz="2400" b="1" dirty="0" smtClean="0">
                <a:solidFill>
                  <a:schemeClr val="bg1"/>
                </a:solidFill>
                <a:latin typeface="Verdana" pitchFamily="34" charset="0"/>
                <a:ea typeface="Verdana" pitchFamily="34" charset="0"/>
                <a:cs typeface="Verdana" pitchFamily="34" charset="0"/>
              </a:rPr>
              <a:t>3d Laserscantechnologie im Einsatz für das Zimmererhandwerk</a:t>
            </a:r>
            <a:endParaRPr lang="de-DE" sz="2400" b="1" dirty="0">
              <a:solidFill>
                <a:schemeClr val="bg1"/>
              </a:solidFill>
              <a:latin typeface="Verdana" pitchFamily="34" charset="0"/>
              <a:ea typeface="Verdana" pitchFamily="34" charset="0"/>
              <a:cs typeface="Verdana" pitchFamily="34" charset="0"/>
            </a:endParaRPr>
          </a:p>
        </p:txBody>
      </p:sp>
      <p:sp>
        <p:nvSpPr>
          <p:cNvPr id="3" name="Untertitel 2"/>
          <p:cNvSpPr>
            <a:spLocks noGrp="1"/>
          </p:cNvSpPr>
          <p:nvPr>
            <p:ph type="subTitle" idx="1"/>
          </p:nvPr>
        </p:nvSpPr>
        <p:spPr>
          <a:xfrm>
            <a:off x="0" y="3886200"/>
            <a:ext cx="9144000" cy="1752600"/>
          </a:xfrm>
        </p:spPr>
        <p:txBody>
          <a:bodyPr>
            <a:normAutofit/>
          </a:bodyPr>
          <a:lstStyle/>
          <a:p>
            <a:pPr>
              <a:lnSpc>
                <a:spcPct val="150000"/>
              </a:lnSpc>
            </a:pPr>
            <a:endParaRPr lang="de-DE" sz="2000" dirty="0" smtClean="0">
              <a:solidFill>
                <a:schemeClr val="tx1"/>
              </a:solidFill>
              <a:latin typeface="Verdana" pitchFamily="34" charset="0"/>
              <a:ea typeface="Verdana" pitchFamily="34" charset="0"/>
              <a:cs typeface="Verdana" pitchFamily="34" charset="0"/>
            </a:endParaRPr>
          </a:p>
          <a:p>
            <a:pPr>
              <a:lnSpc>
                <a:spcPct val="150000"/>
              </a:lnSpc>
            </a:pPr>
            <a:r>
              <a:rPr lang="de-DE" sz="2000" dirty="0" smtClean="0">
                <a:solidFill>
                  <a:schemeClr val="bg1"/>
                </a:solidFill>
                <a:latin typeface="Verdana" pitchFamily="34" charset="0"/>
                <a:ea typeface="Verdana" pitchFamily="34" charset="0"/>
                <a:cs typeface="Verdana" pitchFamily="34" charset="0"/>
              </a:rPr>
              <a:t>Bauaufmaß von denkmalgeschützten Gebäuden,</a:t>
            </a:r>
          </a:p>
          <a:p>
            <a:r>
              <a:rPr lang="de-DE" sz="2000" dirty="0" smtClean="0">
                <a:solidFill>
                  <a:schemeClr val="bg1"/>
                </a:solidFill>
                <a:latin typeface="Verdana" pitchFamily="34" charset="0"/>
                <a:ea typeface="Verdana" pitchFamily="34" charset="0"/>
                <a:cs typeface="Verdana" pitchFamily="34" charset="0"/>
              </a:rPr>
              <a:t>Fassaden und Dachstühlen</a:t>
            </a:r>
            <a:endParaRPr lang="de-DE" sz="2000" dirty="0">
              <a:solidFill>
                <a:schemeClr val="bg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9199722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0" y="447055"/>
            <a:ext cx="9108504" cy="461665"/>
          </a:xfrm>
          <a:prstGeom prst="rect">
            <a:avLst/>
          </a:prstGeom>
          <a:noFill/>
        </p:spPr>
        <p:txBody>
          <a:bodyPr wrap="square" rtlCol="0">
            <a:spAutoFit/>
          </a:bodyPr>
          <a:lstStyle/>
          <a:p>
            <a:pPr algn="ctr"/>
            <a:r>
              <a:rPr lang="de-DE" sz="2400" dirty="0" smtClean="0">
                <a:solidFill>
                  <a:schemeClr val="bg1">
                    <a:lumMod val="95000"/>
                  </a:schemeClr>
                </a:solidFill>
                <a:latin typeface="Verdana" pitchFamily="34" charset="0"/>
                <a:ea typeface="Verdana" pitchFamily="34" charset="0"/>
                <a:cs typeface="Verdana" pitchFamily="34" charset="0"/>
              </a:rPr>
              <a:t>3d Laserscannen mit dem HDS 6200</a:t>
            </a:r>
            <a:endParaRPr lang="de-DE" sz="2400" dirty="0">
              <a:solidFill>
                <a:schemeClr val="bg1">
                  <a:lumMod val="95000"/>
                </a:schemeClr>
              </a:solidFill>
              <a:latin typeface="Verdana" pitchFamily="34" charset="0"/>
              <a:ea typeface="Verdana" pitchFamily="34" charset="0"/>
              <a:cs typeface="Verdana" pitchFamily="34" charset="0"/>
            </a:endParaRPr>
          </a:p>
        </p:txBody>
      </p:sp>
      <p:sp>
        <p:nvSpPr>
          <p:cNvPr id="3" name="Textfeld 2"/>
          <p:cNvSpPr txBox="1"/>
          <p:nvPr/>
        </p:nvSpPr>
        <p:spPr>
          <a:xfrm>
            <a:off x="1547664" y="908720"/>
            <a:ext cx="6984776" cy="6955750"/>
          </a:xfrm>
          <a:prstGeom prst="rect">
            <a:avLst/>
          </a:prstGeom>
          <a:noFill/>
        </p:spPr>
        <p:txBody>
          <a:bodyPr wrap="square" rtlCol="0">
            <a:spAutoFit/>
          </a:bodyPr>
          <a:lstStyle/>
          <a:p>
            <a:pPr marL="285750" indent="-285750">
              <a:buFont typeface="Arial" pitchFamily="34" charset="0"/>
              <a:buChar char="•"/>
            </a:pPr>
            <a:endParaRPr lang="de-DE" sz="2000" dirty="0" smtClean="0">
              <a:solidFill>
                <a:schemeClr val="bg1">
                  <a:lumMod val="95000"/>
                </a:schemeClr>
              </a:solidFill>
              <a:latin typeface="Verdana" pitchFamily="34" charset="0"/>
              <a:ea typeface="Verdana" pitchFamily="34" charset="0"/>
              <a:cs typeface="Verdana" pitchFamily="34" charset="0"/>
            </a:endParaRPr>
          </a:p>
          <a:p>
            <a:pPr marL="285750" indent="-285750">
              <a:buFont typeface="Arial" pitchFamily="34" charset="0"/>
              <a:buChar char="•"/>
            </a:pPr>
            <a:endParaRPr lang="de-DE" sz="2000" dirty="0">
              <a:solidFill>
                <a:schemeClr val="bg1">
                  <a:lumMod val="95000"/>
                </a:schemeClr>
              </a:solidFill>
              <a:latin typeface="Verdana" pitchFamily="34" charset="0"/>
              <a:ea typeface="Verdana" pitchFamily="34" charset="0"/>
              <a:cs typeface="Verdana" pitchFamily="34" charset="0"/>
            </a:endParaRPr>
          </a:p>
          <a:p>
            <a:pPr marL="285750" indent="-285750">
              <a:buFont typeface="Arial" pitchFamily="34" charset="0"/>
              <a:buChar char="•"/>
            </a:pPr>
            <a:r>
              <a:rPr lang="de-DE" dirty="0" smtClean="0">
                <a:solidFill>
                  <a:schemeClr val="bg1">
                    <a:lumMod val="95000"/>
                  </a:schemeClr>
                </a:solidFill>
                <a:latin typeface="Verdana" pitchFamily="34" charset="0"/>
                <a:ea typeface="Verdana" pitchFamily="34" charset="0"/>
                <a:cs typeface="Verdana" pitchFamily="34" charset="0"/>
              </a:rPr>
              <a:t>Ortsbegehung – Festlegen der Genauigkeiten</a:t>
            </a:r>
          </a:p>
          <a:p>
            <a:r>
              <a:rPr lang="de-DE" dirty="0" smtClean="0">
                <a:solidFill>
                  <a:schemeClr val="bg1">
                    <a:lumMod val="95000"/>
                  </a:schemeClr>
                </a:solidFill>
                <a:latin typeface="Verdana" pitchFamily="34" charset="0"/>
                <a:ea typeface="Verdana" pitchFamily="34" charset="0"/>
                <a:cs typeface="Verdana" pitchFamily="34" charset="0"/>
              </a:rPr>
              <a:t>   Erstellung des Angebotes</a:t>
            </a:r>
          </a:p>
          <a:p>
            <a:endParaRPr lang="de-DE" dirty="0">
              <a:solidFill>
                <a:schemeClr val="bg1">
                  <a:lumMod val="95000"/>
                </a:schemeClr>
              </a:solidFill>
              <a:latin typeface="Verdana" pitchFamily="34" charset="0"/>
              <a:ea typeface="Verdana" pitchFamily="34" charset="0"/>
              <a:cs typeface="Verdana" pitchFamily="34" charset="0"/>
            </a:endParaRPr>
          </a:p>
          <a:p>
            <a:pPr marL="285750" indent="-285750">
              <a:buFont typeface="Arial" pitchFamily="34" charset="0"/>
              <a:buChar char="•"/>
            </a:pPr>
            <a:r>
              <a:rPr lang="de-DE" dirty="0" smtClean="0">
                <a:solidFill>
                  <a:schemeClr val="bg1">
                    <a:lumMod val="95000"/>
                  </a:schemeClr>
                </a:solidFill>
                <a:latin typeface="Verdana" pitchFamily="34" charset="0"/>
                <a:ea typeface="Verdana" pitchFamily="34" charset="0"/>
                <a:cs typeface="Verdana" pitchFamily="34" charset="0"/>
              </a:rPr>
              <a:t>Vorbereitende Arbeiten – Zielmarken setzen </a:t>
            </a:r>
          </a:p>
          <a:p>
            <a:r>
              <a:rPr lang="de-DE" dirty="0" smtClean="0">
                <a:solidFill>
                  <a:schemeClr val="bg1">
                    <a:lumMod val="95000"/>
                  </a:schemeClr>
                </a:solidFill>
                <a:latin typeface="Verdana" pitchFamily="34" charset="0"/>
                <a:ea typeface="Verdana" pitchFamily="34" charset="0"/>
                <a:cs typeface="Verdana" pitchFamily="34" charset="0"/>
              </a:rPr>
              <a:t>   Koordinatenbestimmung + Höhen</a:t>
            </a:r>
          </a:p>
          <a:p>
            <a:endParaRPr lang="de-DE" sz="2000" dirty="0" smtClean="0">
              <a:solidFill>
                <a:schemeClr val="bg1">
                  <a:lumMod val="95000"/>
                </a:schemeClr>
              </a:solidFill>
              <a:latin typeface="Verdana" pitchFamily="34" charset="0"/>
              <a:ea typeface="Verdana" pitchFamily="34" charset="0"/>
              <a:cs typeface="Verdana" pitchFamily="34" charset="0"/>
            </a:endParaRPr>
          </a:p>
          <a:p>
            <a:endParaRPr lang="de-DE" sz="2000" dirty="0">
              <a:solidFill>
                <a:schemeClr val="bg1">
                  <a:lumMod val="95000"/>
                </a:schemeClr>
              </a:solidFill>
              <a:latin typeface="Verdana" pitchFamily="34" charset="0"/>
              <a:ea typeface="Verdana" pitchFamily="34" charset="0"/>
              <a:cs typeface="Verdana" pitchFamily="34" charset="0"/>
            </a:endParaRPr>
          </a:p>
          <a:p>
            <a:endParaRPr lang="de-DE" sz="2000" dirty="0" smtClean="0">
              <a:solidFill>
                <a:schemeClr val="bg1">
                  <a:lumMod val="95000"/>
                </a:schemeClr>
              </a:solidFill>
              <a:latin typeface="Verdana" pitchFamily="34" charset="0"/>
              <a:ea typeface="Verdana" pitchFamily="34" charset="0"/>
              <a:cs typeface="Verdana" pitchFamily="34" charset="0"/>
            </a:endParaRPr>
          </a:p>
          <a:p>
            <a:endParaRPr lang="de-DE" sz="2000" dirty="0">
              <a:solidFill>
                <a:schemeClr val="bg1">
                  <a:lumMod val="95000"/>
                </a:schemeClr>
              </a:solidFill>
              <a:latin typeface="Verdana" pitchFamily="34" charset="0"/>
              <a:ea typeface="Verdana" pitchFamily="34" charset="0"/>
              <a:cs typeface="Verdana" pitchFamily="34" charset="0"/>
            </a:endParaRPr>
          </a:p>
          <a:p>
            <a:endParaRPr lang="de-DE" sz="2000" dirty="0" smtClean="0">
              <a:solidFill>
                <a:schemeClr val="bg1">
                  <a:lumMod val="95000"/>
                </a:schemeClr>
              </a:solidFill>
              <a:latin typeface="Verdana" pitchFamily="34" charset="0"/>
              <a:ea typeface="Verdana" pitchFamily="34" charset="0"/>
              <a:cs typeface="Verdana" pitchFamily="34" charset="0"/>
            </a:endParaRPr>
          </a:p>
          <a:p>
            <a:endParaRPr lang="de-DE" sz="2000" dirty="0">
              <a:solidFill>
                <a:schemeClr val="bg1">
                  <a:lumMod val="95000"/>
                </a:schemeClr>
              </a:solidFill>
              <a:latin typeface="Verdana" pitchFamily="34" charset="0"/>
              <a:ea typeface="Verdana" pitchFamily="34" charset="0"/>
              <a:cs typeface="Verdana" pitchFamily="34" charset="0"/>
            </a:endParaRPr>
          </a:p>
          <a:p>
            <a:endParaRPr lang="de-DE" sz="2000" dirty="0" smtClean="0">
              <a:solidFill>
                <a:schemeClr val="bg1">
                  <a:lumMod val="95000"/>
                </a:schemeClr>
              </a:solidFill>
              <a:latin typeface="Verdana" pitchFamily="34" charset="0"/>
              <a:ea typeface="Verdana" pitchFamily="34" charset="0"/>
              <a:cs typeface="Verdana" pitchFamily="34" charset="0"/>
            </a:endParaRPr>
          </a:p>
          <a:p>
            <a:endParaRPr lang="de-DE" sz="2000" dirty="0">
              <a:solidFill>
                <a:schemeClr val="bg1">
                  <a:lumMod val="95000"/>
                </a:schemeClr>
              </a:solidFill>
              <a:latin typeface="Verdana" pitchFamily="34" charset="0"/>
              <a:ea typeface="Verdana" pitchFamily="34" charset="0"/>
              <a:cs typeface="Verdana" pitchFamily="34" charset="0"/>
            </a:endParaRPr>
          </a:p>
          <a:p>
            <a:endParaRPr lang="de-DE" sz="2000" dirty="0" smtClean="0">
              <a:solidFill>
                <a:schemeClr val="bg1">
                  <a:lumMod val="95000"/>
                </a:schemeClr>
              </a:solidFill>
              <a:latin typeface="Verdana" pitchFamily="34" charset="0"/>
              <a:ea typeface="Verdana" pitchFamily="34" charset="0"/>
              <a:cs typeface="Verdana" pitchFamily="34" charset="0"/>
            </a:endParaRPr>
          </a:p>
          <a:p>
            <a:endParaRPr lang="de-DE" sz="2000" dirty="0">
              <a:solidFill>
                <a:schemeClr val="bg1">
                  <a:lumMod val="95000"/>
                </a:schemeClr>
              </a:solidFill>
              <a:latin typeface="Verdana" pitchFamily="34" charset="0"/>
              <a:ea typeface="Verdana" pitchFamily="34" charset="0"/>
              <a:cs typeface="Verdana" pitchFamily="34" charset="0"/>
            </a:endParaRPr>
          </a:p>
          <a:p>
            <a:endParaRPr lang="de-DE" sz="2000" dirty="0">
              <a:solidFill>
                <a:schemeClr val="bg1">
                  <a:lumMod val="95000"/>
                </a:schemeClr>
              </a:solidFill>
              <a:latin typeface="Verdana" pitchFamily="34" charset="0"/>
              <a:ea typeface="Verdana" pitchFamily="34" charset="0"/>
              <a:cs typeface="Verdana" pitchFamily="34" charset="0"/>
            </a:endParaRPr>
          </a:p>
          <a:p>
            <a:endParaRPr lang="de-DE" sz="2000" dirty="0" smtClean="0">
              <a:solidFill>
                <a:schemeClr val="bg1">
                  <a:lumMod val="95000"/>
                </a:schemeClr>
              </a:solidFill>
              <a:latin typeface="Verdana" pitchFamily="34" charset="0"/>
              <a:ea typeface="Verdana" pitchFamily="34" charset="0"/>
              <a:cs typeface="Verdana" pitchFamily="34" charset="0"/>
            </a:endParaRPr>
          </a:p>
          <a:p>
            <a:endParaRPr lang="de-DE" sz="2000" dirty="0" smtClean="0">
              <a:solidFill>
                <a:schemeClr val="bg1">
                  <a:lumMod val="95000"/>
                </a:schemeClr>
              </a:solidFill>
              <a:latin typeface="Verdana" pitchFamily="34" charset="0"/>
              <a:ea typeface="Verdana" pitchFamily="34" charset="0"/>
              <a:cs typeface="Verdana" pitchFamily="34" charset="0"/>
            </a:endParaRPr>
          </a:p>
          <a:p>
            <a:endParaRPr lang="de-DE" sz="2000" dirty="0">
              <a:solidFill>
                <a:schemeClr val="bg1">
                  <a:lumMod val="95000"/>
                </a:schemeClr>
              </a:solidFill>
              <a:latin typeface="Verdana" pitchFamily="34" charset="0"/>
              <a:ea typeface="Verdana" pitchFamily="34" charset="0"/>
              <a:cs typeface="Verdana" pitchFamily="34" charset="0"/>
            </a:endParaRPr>
          </a:p>
          <a:p>
            <a:endParaRPr lang="de-DE" dirty="0">
              <a:solidFill>
                <a:schemeClr val="bg1">
                  <a:lumMod val="95000"/>
                </a:schemeClr>
              </a:solidFill>
              <a:latin typeface="Verdana" pitchFamily="34" charset="0"/>
              <a:ea typeface="Verdana" pitchFamily="34" charset="0"/>
              <a:cs typeface="Verdana" pitchFamily="34" charset="0"/>
            </a:endParaRPr>
          </a:p>
          <a:p>
            <a:endParaRPr lang="de-DE" dirty="0">
              <a:solidFill>
                <a:schemeClr val="bg1">
                  <a:lumMod val="95000"/>
                </a:schemeClr>
              </a:solidFill>
              <a:latin typeface="Verdana" pitchFamily="34" charset="0"/>
              <a:ea typeface="Verdana" pitchFamily="34" charset="0"/>
              <a:cs typeface="Verdana" pitchFamily="34"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2935" y="3501008"/>
            <a:ext cx="3743325"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47390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1259632" y="836712"/>
            <a:ext cx="5598368" cy="5632311"/>
          </a:xfrm>
          <a:prstGeom prst="rect">
            <a:avLst/>
          </a:prstGeom>
        </p:spPr>
        <p:txBody>
          <a:bodyPr wrap="square">
            <a:spAutoFit/>
          </a:bodyPr>
          <a:lstStyle/>
          <a:p>
            <a:pPr marL="342900" indent="-342900">
              <a:buFont typeface="Arial" pitchFamily="34" charset="0"/>
              <a:buChar char="•"/>
            </a:pPr>
            <a:r>
              <a:rPr lang="de-DE" dirty="0" smtClean="0">
                <a:solidFill>
                  <a:schemeClr val="bg1">
                    <a:lumMod val="95000"/>
                  </a:schemeClr>
                </a:solidFill>
                <a:latin typeface="Verdana" pitchFamily="34" charset="0"/>
                <a:ea typeface="Verdana" pitchFamily="34" charset="0"/>
                <a:cs typeface="Verdana" pitchFamily="34" charset="0"/>
              </a:rPr>
              <a:t>Messung / Scannen des Gebäudes von Außen und Innen</a:t>
            </a:r>
          </a:p>
          <a:p>
            <a:pPr marL="342900" indent="-342900">
              <a:buFont typeface="Arial" pitchFamily="34" charset="0"/>
              <a:buChar char="•"/>
            </a:pPr>
            <a:endParaRPr lang="de-DE" dirty="0">
              <a:solidFill>
                <a:schemeClr val="bg1">
                  <a:lumMod val="95000"/>
                </a:schemeClr>
              </a:solidFill>
              <a:latin typeface="Verdana" pitchFamily="34" charset="0"/>
              <a:ea typeface="Verdana" pitchFamily="34" charset="0"/>
              <a:cs typeface="Verdana" pitchFamily="34" charset="0"/>
            </a:endParaRPr>
          </a:p>
          <a:p>
            <a:pPr marL="342900" indent="-342900">
              <a:buFont typeface="Arial" pitchFamily="34" charset="0"/>
              <a:buChar char="•"/>
            </a:pPr>
            <a:endParaRPr lang="de-DE" dirty="0" smtClean="0">
              <a:solidFill>
                <a:schemeClr val="bg1">
                  <a:lumMod val="95000"/>
                </a:schemeClr>
              </a:solidFill>
              <a:latin typeface="Verdana" pitchFamily="34" charset="0"/>
              <a:ea typeface="Verdana" pitchFamily="34" charset="0"/>
              <a:cs typeface="Verdana" pitchFamily="34" charset="0"/>
            </a:endParaRPr>
          </a:p>
          <a:p>
            <a:pPr marL="342900" indent="-342900">
              <a:buFont typeface="Arial" pitchFamily="34" charset="0"/>
              <a:buChar char="•"/>
            </a:pPr>
            <a:endParaRPr lang="de-DE" dirty="0">
              <a:solidFill>
                <a:schemeClr val="bg1">
                  <a:lumMod val="95000"/>
                </a:schemeClr>
              </a:solidFill>
              <a:latin typeface="Verdana" pitchFamily="34" charset="0"/>
              <a:ea typeface="Verdana" pitchFamily="34" charset="0"/>
              <a:cs typeface="Verdana" pitchFamily="34" charset="0"/>
            </a:endParaRPr>
          </a:p>
          <a:p>
            <a:pPr marL="342900" indent="-342900">
              <a:buFont typeface="Arial" pitchFamily="34" charset="0"/>
              <a:buChar char="•"/>
            </a:pPr>
            <a:endParaRPr lang="de-DE" dirty="0" smtClean="0">
              <a:solidFill>
                <a:schemeClr val="bg1">
                  <a:lumMod val="95000"/>
                </a:schemeClr>
              </a:solidFill>
              <a:latin typeface="Verdana" pitchFamily="34" charset="0"/>
              <a:ea typeface="Verdana" pitchFamily="34" charset="0"/>
              <a:cs typeface="Verdana" pitchFamily="34" charset="0"/>
            </a:endParaRPr>
          </a:p>
          <a:p>
            <a:pPr marL="342900" indent="-342900">
              <a:buFont typeface="Arial" pitchFamily="34" charset="0"/>
              <a:buChar char="•"/>
            </a:pPr>
            <a:endParaRPr lang="de-DE" dirty="0">
              <a:solidFill>
                <a:schemeClr val="bg1">
                  <a:lumMod val="95000"/>
                </a:schemeClr>
              </a:solidFill>
              <a:latin typeface="Verdana" pitchFamily="34" charset="0"/>
              <a:ea typeface="Verdana" pitchFamily="34" charset="0"/>
              <a:cs typeface="Verdana" pitchFamily="34" charset="0"/>
            </a:endParaRPr>
          </a:p>
          <a:p>
            <a:pPr marL="342900" indent="-342900">
              <a:buFont typeface="Arial" pitchFamily="34" charset="0"/>
              <a:buChar char="•"/>
            </a:pPr>
            <a:endParaRPr lang="de-DE" dirty="0" smtClean="0">
              <a:solidFill>
                <a:schemeClr val="bg1">
                  <a:lumMod val="95000"/>
                </a:schemeClr>
              </a:solidFill>
              <a:latin typeface="Verdana" pitchFamily="34" charset="0"/>
              <a:ea typeface="Verdana" pitchFamily="34" charset="0"/>
              <a:cs typeface="Verdana" pitchFamily="34" charset="0"/>
            </a:endParaRPr>
          </a:p>
          <a:p>
            <a:pPr marL="342900" indent="-342900">
              <a:buFont typeface="Arial" pitchFamily="34" charset="0"/>
              <a:buChar char="•"/>
            </a:pPr>
            <a:endParaRPr lang="de-DE" dirty="0">
              <a:solidFill>
                <a:schemeClr val="bg1">
                  <a:lumMod val="95000"/>
                </a:schemeClr>
              </a:solidFill>
              <a:latin typeface="Verdana" pitchFamily="34" charset="0"/>
              <a:ea typeface="Verdana" pitchFamily="34" charset="0"/>
              <a:cs typeface="Verdana" pitchFamily="34" charset="0"/>
            </a:endParaRPr>
          </a:p>
          <a:p>
            <a:pPr marL="342900" indent="-342900">
              <a:buFont typeface="Arial" pitchFamily="34" charset="0"/>
              <a:buChar char="•"/>
            </a:pPr>
            <a:endParaRPr lang="de-DE" dirty="0" smtClean="0">
              <a:solidFill>
                <a:schemeClr val="bg1">
                  <a:lumMod val="95000"/>
                </a:schemeClr>
              </a:solidFill>
              <a:latin typeface="Verdana" pitchFamily="34" charset="0"/>
              <a:ea typeface="Verdana" pitchFamily="34" charset="0"/>
              <a:cs typeface="Verdana" pitchFamily="34" charset="0"/>
            </a:endParaRPr>
          </a:p>
          <a:p>
            <a:pPr marL="342900" indent="-342900">
              <a:buFont typeface="Arial" pitchFamily="34" charset="0"/>
              <a:buChar char="•"/>
            </a:pPr>
            <a:endParaRPr lang="de-DE" dirty="0">
              <a:solidFill>
                <a:schemeClr val="bg1">
                  <a:lumMod val="95000"/>
                </a:schemeClr>
              </a:solidFill>
              <a:latin typeface="Verdana" pitchFamily="34" charset="0"/>
              <a:ea typeface="Verdana" pitchFamily="34" charset="0"/>
              <a:cs typeface="Verdana" pitchFamily="34" charset="0"/>
            </a:endParaRPr>
          </a:p>
          <a:p>
            <a:pPr marL="342900" indent="-342900">
              <a:buFont typeface="Arial" pitchFamily="34" charset="0"/>
              <a:buChar char="•"/>
            </a:pPr>
            <a:endParaRPr lang="de-DE" dirty="0" smtClean="0">
              <a:solidFill>
                <a:schemeClr val="bg1">
                  <a:lumMod val="95000"/>
                </a:schemeClr>
              </a:solidFill>
              <a:latin typeface="Verdana" pitchFamily="34" charset="0"/>
              <a:ea typeface="Verdana" pitchFamily="34" charset="0"/>
              <a:cs typeface="Verdana" pitchFamily="34" charset="0"/>
            </a:endParaRPr>
          </a:p>
          <a:p>
            <a:pPr marL="342900" indent="-342900">
              <a:buFont typeface="Arial" pitchFamily="34" charset="0"/>
              <a:buChar char="•"/>
            </a:pPr>
            <a:endParaRPr lang="de-DE" dirty="0">
              <a:solidFill>
                <a:schemeClr val="bg1">
                  <a:lumMod val="95000"/>
                </a:schemeClr>
              </a:solidFill>
              <a:latin typeface="Verdana" pitchFamily="34" charset="0"/>
              <a:ea typeface="Verdana" pitchFamily="34" charset="0"/>
              <a:cs typeface="Verdana" pitchFamily="34" charset="0"/>
            </a:endParaRPr>
          </a:p>
          <a:p>
            <a:pPr marL="342900" indent="-342900">
              <a:buFont typeface="Arial" pitchFamily="34" charset="0"/>
              <a:buChar char="•"/>
            </a:pPr>
            <a:endParaRPr lang="de-DE" dirty="0" smtClean="0">
              <a:solidFill>
                <a:schemeClr val="bg1">
                  <a:lumMod val="95000"/>
                </a:schemeClr>
              </a:solidFill>
              <a:latin typeface="Verdana" pitchFamily="34" charset="0"/>
              <a:ea typeface="Verdana" pitchFamily="34" charset="0"/>
              <a:cs typeface="Verdana" pitchFamily="34" charset="0"/>
            </a:endParaRPr>
          </a:p>
          <a:p>
            <a:pPr marL="342900" indent="-342900">
              <a:buFont typeface="Arial" pitchFamily="34" charset="0"/>
              <a:buChar char="•"/>
            </a:pPr>
            <a:endParaRPr lang="de-DE" dirty="0">
              <a:solidFill>
                <a:schemeClr val="bg1">
                  <a:lumMod val="95000"/>
                </a:schemeClr>
              </a:solidFill>
              <a:latin typeface="Verdana" pitchFamily="34" charset="0"/>
              <a:ea typeface="Verdana" pitchFamily="34" charset="0"/>
              <a:cs typeface="Verdana" pitchFamily="34" charset="0"/>
            </a:endParaRPr>
          </a:p>
          <a:p>
            <a:pPr marL="342900" indent="-342900">
              <a:buFont typeface="Arial" pitchFamily="34" charset="0"/>
              <a:buChar char="•"/>
            </a:pPr>
            <a:endParaRPr lang="de-DE" dirty="0" smtClean="0">
              <a:solidFill>
                <a:schemeClr val="bg1">
                  <a:lumMod val="95000"/>
                </a:schemeClr>
              </a:solidFill>
              <a:latin typeface="Verdana" pitchFamily="34" charset="0"/>
              <a:ea typeface="Verdana" pitchFamily="34" charset="0"/>
              <a:cs typeface="Verdana" pitchFamily="34" charset="0"/>
            </a:endParaRPr>
          </a:p>
          <a:p>
            <a:pPr marL="342900" indent="-342900">
              <a:buFont typeface="Arial" pitchFamily="34" charset="0"/>
              <a:buChar char="•"/>
            </a:pPr>
            <a:endParaRPr lang="de-DE" dirty="0">
              <a:solidFill>
                <a:schemeClr val="bg1">
                  <a:lumMod val="95000"/>
                </a:schemeClr>
              </a:solidFill>
              <a:latin typeface="Verdana" pitchFamily="34" charset="0"/>
              <a:ea typeface="Verdana" pitchFamily="34" charset="0"/>
              <a:cs typeface="Verdana" pitchFamily="34" charset="0"/>
            </a:endParaRPr>
          </a:p>
          <a:p>
            <a:pPr marL="342900" indent="-342900">
              <a:buFont typeface="Arial" pitchFamily="34" charset="0"/>
              <a:buChar char="•"/>
            </a:pPr>
            <a:endParaRPr lang="de-DE" dirty="0" smtClean="0">
              <a:solidFill>
                <a:schemeClr val="bg1">
                  <a:lumMod val="95000"/>
                </a:schemeClr>
              </a:solidFill>
              <a:latin typeface="Verdana" pitchFamily="34" charset="0"/>
              <a:ea typeface="Verdana" pitchFamily="34" charset="0"/>
              <a:cs typeface="Verdana" pitchFamily="34" charset="0"/>
            </a:endParaRPr>
          </a:p>
          <a:p>
            <a:pPr marL="342900" indent="-342900">
              <a:buFont typeface="Arial" pitchFamily="34" charset="0"/>
              <a:buChar char="•"/>
            </a:pPr>
            <a:endParaRPr lang="de-DE" dirty="0" smtClean="0">
              <a:solidFill>
                <a:schemeClr val="bg1">
                  <a:lumMod val="95000"/>
                </a:schemeClr>
              </a:solidFill>
              <a:latin typeface="Verdana" pitchFamily="34" charset="0"/>
              <a:ea typeface="Verdana" pitchFamily="34" charset="0"/>
              <a:cs typeface="Verdana" pitchFamily="34" charset="0"/>
            </a:endParaRPr>
          </a:p>
          <a:p>
            <a:pPr marL="342900" indent="-342900">
              <a:buFont typeface="Arial" pitchFamily="34" charset="0"/>
              <a:buChar char="•"/>
            </a:pPr>
            <a:endParaRPr lang="de-DE" dirty="0" smtClean="0">
              <a:solidFill>
                <a:schemeClr val="bg1">
                  <a:lumMod val="95000"/>
                </a:schemeClr>
              </a:solidFill>
              <a:latin typeface="Verdana" pitchFamily="34" charset="0"/>
              <a:ea typeface="Verdana" pitchFamily="34" charset="0"/>
              <a:cs typeface="Verdana" pitchFamily="34" charset="0"/>
            </a:endParaRPr>
          </a:p>
        </p:txBody>
      </p:sp>
      <p:pic>
        <p:nvPicPr>
          <p:cNvPr id="6" name="Grafik 5"/>
          <p:cNvPicPr/>
          <p:nvPr/>
        </p:nvPicPr>
        <p:blipFill>
          <a:blip r:embed="rId2">
            <a:extLst>
              <a:ext uri="{28A0092B-C50C-407E-A947-70E740481C1C}">
                <a14:useLocalDpi xmlns:a14="http://schemas.microsoft.com/office/drawing/2010/main" val="0"/>
              </a:ext>
            </a:extLst>
          </a:blip>
          <a:stretch>
            <a:fillRect/>
          </a:stretch>
        </p:blipFill>
        <p:spPr>
          <a:xfrm>
            <a:off x="1691679" y="1628800"/>
            <a:ext cx="5457825" cy="4195445"/>
          </a:xfrm>
          <a:prstGeom prst="rect">
            <a:avLst/>
          </a:prstGeom>
        </p:spPr>
      </p:pic>
    </p:spTree>
    <p:extLst>
      <p:ext uri="{BB962C8B-B14F-4D97-AF65-F5344CB8AC3E}">
        <p14:creationId xmlns:p14="http://schemas.microsoft.com/office/powerpoint/2010/main" val="28454667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242824" y="620688"/>
            <a:ext cx="6425520" cy="1754326"/>
          </a:xfrm>
          <a:prstGeom prst="rect">
            <a:avLst/>
          </a:prstGeom>
        </p:spPr>
        <p:txBody>
          <a:bodyPr wrap="square">
            <a:spAutoFit/>
          </a:bodyPr>
          <a:lstStyle/>
          <a:p>
            <a:pPr marL="342900" indent="-342900">
              <a:buFont typeface="Arial" pitchFamily="34" charset="0"/>
              <a:buChar char="•"/>
            </a:pPr>
            <a:r>
              <a:rPr lang="de-DE" dirty="0" smtClean="0">
                <a:solidFill>
                  <a:schemeClr val="bg1">
                    <a:lumMod val="95000"/>
                  </a:schemeClr>
                </a:solidFill>
                <a:latin typeface="Verdana" pitchFamily="34" charset="0"/>
                <a:ea typeface="Verdana" pitchFamily="34" charset="0"/>
                <a:cs typeface="Verdana" pitchFamily="34" charset="0"/>
              </a:rPr>
              <a:t>Fotos zum Einfärben der Messpixels</a:t>
            </a:r>
          </a:p>
          <a:p>
            <a:pPr marL="342900" indent="-342900">
              <a:buFont typeface="Arial" pitchFamily="34" charset="0"/>
              <a:buChar char="•"/>
            </a:pPr>
            <a:endParaRPr lang="de-DE" dirty="0" smtClean="0">
              <a:solidFill>
                <a:schemeClr val="bg1">
                  <a:lumMod val="95000"/>
                </a:schemeClr>
              </a:solidFill>
              <a:latin typeface="Verdana" pitchFamily="34" charset="0"/>
              <a:ea typeface="Verdana" pitchFamily="34" charset="0"/>
              <a:cs typeface="Verdana" pitchFamily="34" charset="0"/>
            </a:endParaRPr>
          </a:p>
          <a:p>
            <a:pPr marL="342900" indent="-342900">
              <a:buFont typeface="Arial" pitchFamily="34" charset="0"/>
              <a:buChar char="•"/>
            </a:pPr>
            <a:r>
              <a:rPr lang="de-DE" dirty="0" smtClean="0">
                <a:solidFill>
                  <a:schemeClr val="bg1">
                    <a:lumMod val="95000"/>
                  </a:schemeClr>
                </a:solidFill>
                <a:latin typeface="Verdana" pitchFamily="34" charset="0"/>
                <a:ea typeface="Verdana" pitchFamily="34" charset="0"/>
                <a:cs typeface="Verdana" pitchFamily="34" charset="0"/>
              </a:rPr>
              <a:t>Auswertung der Daten im Büro</a:t>
            </a:r>
          </a:p>
          <a:p>
            <a:pPr marL="342900" indent="-342900">
              <a:buFont typeface="Arial" pitchFamily="34" charset="0"/>
              <a:buChar char="•"/>
            </a:pPr>
            <a:endParaRPr lang="de-DE" dirty="0">
              <a:solidFill>
                <a:schemeClr val="bg1">
                  <a:lumMod val="95000"/>
                </a:schemeClr>
              </a:solidFill>
              <a:latin typeface="Verdana" pitchFamily="34" charset="0"/>
              <a:ea typeface="Verdana" pitchFamily="34" charset="0"/>
              <a:cs typeface="Verdana" pitchFamily="34" charset="0"/>
            </a:endParaRPr>
          </a:p>
          <a:p>
            <a:pPr marL="342900" indent="-342900">
              <a:buFont typeface="Arial" pitchFamily="34" charset="0"/>
              <a:buChar char="•"/>
            </a:pPr>
            <a:r>
              <a:rPr lang="de-DE" dirty="0" smtClean="0">
                <a:solidFill>
                  <a:schemeClr val="bg1">
                    <a:lumMod val="95000"/>
                  </a:schemeClr>
                </a:solidFill>
                <a:latin typeface="Verdana" pitchFamily="34" charset="0"/>
                <a:ea typeface="Verdana" pitchFamily="34" charset="0"/>
                <a:cs typeface="Verdana" pitchFamily="34" charset="0"/>
              </a:rPr>
              <a:t>Hier ist eine 1. Datenübergabe möglich, ohne Bearbeitung im CAD</a:t>
            </a:r>
            <a:endParaRPr lang="de-DE" dirty="0"/>
          </a:p>
        </p:txBody>
      </p:sp>
      <p:pic>
        <p:nvPicPr>
          <p:cNvPr id="3" name="Picture 8" descr="revit_ebene1"/>
          <p:cNvPicPr>
            <a:picLocks noChangeAspect="1" noChangeArrowheads="1"/>
          </p:cNvPicPr>
          <p:nvPr/>
        </p:nvPicPr>
        <p:blipFill rotWithShape="1">
          <a:blip r:embed="rId2">
            <a:extLst>
              <a:ext uri="{28A0092B-C50C-407E-A947-70E740481C1C}">
                <a14:useLocalDpi xmlns:a14="http://schemas.microsoft.com/office/drawing/2010/main" val="0"/>
              </a:ext>
            </a:extLst>
          </a:blip>
          <a:srcRect l="26095" t="27814" r="25530" b="11452"/>
          <a:stretch/>
        </p:blipFill>
        <p:spPr bwMode="auto">
          <a:xfrm>
            <a:off x="827584" y="2686226"/>
            <a:ext cx="2919263" cy="32488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Revit_schnitt2"/>
          <p:cNvPicPr>
            <a:picLocks noChangeAspect="1" noChangeArrowheads="1"/>
          </p:cNvPicPr>
          <p:nvPr/>
        </p:nvPicPr>
        <p:blipFill rotWithShape="1">
          <a:blip r:embed="rId3">
            <a:extLst>
              <a:ext uri="{28A0092B-C50C-407E-A947-70E740481C1C}">
                <a14:useLocalDpi xmlns:a14="http://schemas.microsoft.com/office/drawing/2010/main" val="0"/>
              </a:ext>
            </a:extLst>
          </a:blip>
          <a:srcRect l="27767" t="21733" r="7945" b="12678"/>
          <a:stretch/>
        </p:blipFill>
        <p:spPr bwMode="auto">
          <a:xfrm>
            <a:off x="4283968" y="2668423"/>
            <a:ext cx="4361734" cy="3266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3351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0" y="620688"/>
            <a:ext cx="9144000" cy="369332"/>
          </a:xfrm>
          <a:prstGeom prst="rect">
            <a:avLst/>
          </a:prstGeom>
          <a:noFill/>
        </p:spPr>
        <p:txBody>
          <a:bodyPr wrap="square" rtlCol="0">
            <a:spAutoFit/>
          </a:bodyPr>
          <a:lstStyle/>
          <a:p>
            <a:pPr algn="ctr"/>
            <a:r>
              <a:rPr lang="de-DE" dirty="0" err="1" smtClean="0">
                <a:solidFill>
                  <a:schemeClr val="bg1">
                    <a:lumMod val="95000"/>
                  </a:schemeClr>
                </a:solidFill>
                <a:latin typeface="Verdana" pitchFamily="34" charset="0"/>
                <a:ea typeface="Verdana" pitchFamily="34" charset="0"/>
                <a:cs typeface="Verdana" pitchFamily="34" charset="0"/>
              </a:rPr>
              <a:t>Tru</a:t>
            </a:r>
            <a:r>
              <a:rPr lang="de-DE" dirty="0" smtClean="0">
                <a:solidFill>
                  <a:schemeClr val="bg1">
                    <a:lumMod val="95000"/>
                  </a:schemeClr>
                </a:solidFill>
                <a:latin typeface="Verdana" pitchFamily="34" charset="0"/>
                <a:ea typeface="Verdana" pitchFamily="34" charset="0"/>
                <a:cs typeface="Verdana" pitchFamily="34" charset="0"/>
              </a:rPr>
              <a:t> View – internetgesteuerter Ansichtsviewer von Leica</a:t>
            </a:r>
            <a:endParaRPr lang="de-DE" dirty="0">
              <a:solidFill>
                <a:schemeClr val="bg1">
                  <a:lumMod val="95000"/>
                </a:schemeClr>
              </a:solidFill>
              <a:latin typeface="Verdana" pitchFamily="34" charset="0"/>
              <a:ea typeface="Verdana" pitchFamily="34" charset="0"/>
              <a:cs typeface="Verdana" pitchFamily="34" charset="0"/>
            </a:endParaRPr>
          </a:p>
        </p:txBody>
      </p:sp>
      <p:sp>
        <p:nvSpPr>
          <p:cNvPr id="3" name="Textfeld 2"/>
          <p:cNvSpPr txBox="1"/>
          <p:nvPr/>
        </p:nvSpPr>
        <p:spPr>
          <a:xfrm>
            <a:off x="0" y="1556792"/>
            <a:ext cx="9144000" cy="1477328"/>
          </a:xfrm>
          <a:prstGeom prst="rect">
            <a:avLst/>
          </a:prstGeom>
          <a:noFill/>
        </p:spPr>
        <p:txBody>
          <a:bodyPr wrap="square" rtlCol="0">
            <a:spAutoFit/>
          </a:bodyPr>
          <a:lstStyle/>
          <a:p>
            <a:r>
              <a:rPr lang="de-DE" dirty="0" smtClean="0">
                <a:solidFill>
                  <a:schemeClr val="bg1">
                    <a:lumMod val="95000"/>
                  </a:schemeClr>
                </a:solidFill>
                <a:latin typeface="Verdana" pitchFamily="34" charset="0"/>
                <a:ea typeface="Verdana" pitchFamily="34" charset="0"/>
                <a:cs typeface="Verdana" pitchFamily="34" charset="0"/>
              </a:rPr>
              <a:t>      Jeder Anwender mit Zugang zu einem Internetexplorer installiert sich </a:t>
            </a:r>
          </a:p>
          <a:p>
            <a:r>
              <a:rPr lang="de-DE" dirty="0">
                <a:solidFill>
                  <a:schemeClr val="bg1">
                    <a:lumMod val="95000"/>
                  </a:schemeClr>
                </a:solidFill>
                <a:latin typeface="Verdana" pitchFamily="34" charset="0"/>
                <a:ea typeface="Verdana" pitchFamily="34" charset="0"/>
                <a:cs typeface="Verdana" pitchFamily="34" charset="0"/>
              </a:rPr>
              <a:t> </a:t>
            </a:r>
            <a:r>
              <a:rPr lang="de-DE" dirty="0" smtClean="0">
                <a:solidFill>
                  <a:schemeClr val="bg1">
                    <a:lumMod val="95000"/>
                  </a:schemeClr>
                </a:solidFill>
                <a:latin typeface="Verdana" pitchFamily="34" charset="0"/>
                <a:ea typeface="Verdana" pitchFamily="34" charset="0"/>
                <a:cs typeface="Verdana" pitchFamily="34" charset="0"/>
              </a:rPr>
              <a:t>     einfach und schnell den Ansichtsviewer </a:t>
            </a:r>
            <a:r>
              <a:rPr lang="de-DE" dirty="0" err="1" smtClean="0">
                <a:solidFill>
                  <a:schemeClr val="bg1">
                    <a:lumMod val="95000"/>
                  </a:schemeClr>
                </a:solidFill>
                <a:latin typeface="Verdana" pitchFamily="34" charset="0"/>
                <a:ea typeface="Verdana" pitchFamily="34" charset="0"/>
                <a:cs typeface="Verdana" pitchFamily="34" charset="0"/>
              </a:rPr>
              <a:t>Tru</a:t>
            </a:r>
            <a:r>
              <a:rPr lang="de-DE" dirty="0" smtClean="0">
                <a:solidFill>
                  <a:schemeClr val="bg1">
                    <a:lumMod val="95000"/>
                  </a:schemeClr>
                </a:solidFill>
                <a:latin typeface="Verdana" pitchFamily="34" charset="0"/>
                <a:ea typeface="Verdana" pitchFamily="34" charset="0"/>
                <a:cs typeface="Verdana" pitchFamily="34" charset="0"/>
              </a:rPr>
              <a:t> View.</a:t>
            </a:r>
          </a:p>
          <a:p>
            <a:endParaRPr lang="de-DE" dirty="0">
              <a:solidFill>
                <a:schemeClr val="bg1">
                  <a:lumMod val="95000"/>
                </a:schemeClr>
              </a:solidFill>
              <a:latin typeface="Verdana" pitchFamily="34" charset="0"/>
              <a:ea typeface="Verdana" pitchFamily="34" charset="0"/>
              <a:cs typeface="Verdana" pitchFamily="34" charset="0"/>
            </a:endParaRPr>
          </a:p>
          <a:p>
            <a:r>
              <a:rPr lang="de-DE" smtClean="0">
                <a:solidFill>
                  <a:schemeClr val="bg1">
                    <a:lumMod val="95000"/>
                  </a:schemeClr>
                </a:solidFill>
                <a:latin typeface="Verdana" pitchFamily="34" charset="0"/>
                <a:ea typeface="Verdana" pitchFamily="34" charset="0"/>
                <a:cs typeface="Verdana" pitchFamily="34" charset="0"/>
              </a:rPr>
              <a:t>      </a:t>
            </a:r>
            <a:endParaRPr lang="de-DE" dirty="0" smtClean="0">
              <a:solidFill>
                <a:schemeClr val="bg1">
                  <a:lumMod val="95000"/>
                </a:schemeClr>
              </a:solidFill>
              <a:latin typeface="Verdana" pitchFamily="34" charset="0"/>
              <a:ea typeface="Verdana" pitchFamily="34" charset="0"/>
              <a:cs typeface="Verdana" pitchFamily="34" charset="0"/>
            </a:endParaRPr>
          </a:p>
          <a:p>
            <a:endParaRPr lang="de-DE" dirty="0">
              <a:solidFill>
                <a:schemeClr val="bg1">
                  <a:lumMod val="9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7275129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79512" y="1124744"/>
            <a:ext cx="8712968" cy="523220"/>
          </a:xfrm>
          <a:prstGeom prst="rect">
            <a:avLst/>
          </a:prstGeom>
          <a:noFill/>
        </p:spPr>
        <p:txBody>
          <a:bodyPr wrap="square" rtlCol="0">
            <a:spAutoFit/>
          </a:bodyPr>
          <a:lstStyle/>
          <a:p>
            <a:pPr algn="ctr"/>
            <a:r>
              <a:rPr lang="de-DE" sz="2800" dirty="0" smtClean="0">
                <a:solidFill>
                  <a:schemeClr val="bg1"/>
                </a:solidFill>
                <a:latin typeface="Verdana" pitchFamily="34" charset="0"/>
                <a:ea typeface="Verdana" pitchFamily="34" charset="0"/>
                <a:cs typeface="Verdana" pitchFamily="34" charset="0"/>
              </a:rPr>
              <a:t>Projektbeschreibung Torkel </a:t>
            </a:r>
            <a:r>
              <a:rPr lang="de-DE" sz="2800" dirty="0" err="1" smtClean="0">
                <a:solidFill>
                  <a:schemeClr val="bg1"/>
                </a:solidFill>
                <a:latin typeface="Verdana" pitchFamily="34" charset="0"/>
                <a:ea typeface="Verdana" pitchFamily="34" charset="0"/>
                <a:cs typeface="Verdana" pitchFamily="34" charset="0"/>
              </a:rPr>
              <a:t>Mittelstenweiler</a:t>
            </a:r>
            <a:endParaRPr lang="de-DE" sz="2800" dirty="0">
              <a:solidFill>
                <a:schemeClr val="bg1"/>
              </a:solidFill>
              <a:latin typeface="Verdana" pitchFamily="34" charset="0"/>
              <a:ea typeface="Verdana" pitchFamily="34" charset="0"/>
              <a:cs typeface="Verdana" pitchFamily="34" charset="0"/>
            </a:endParaRPr>
          </a:p>
        </p:txBody>
      </p:sp>
      <p:sp>
        <p:nvSpPr>
          <p:cNvPr id="3" name="Textfeld 2"/>
          <p:cNvSpPr txBox="1"/>
          <p:nvPr/>
        </p:nvSpPr>
        <p:spPr>
          <a:xfrm>
            <a:off x="0" y="2420888"/>
            <a:ext cx="8676456" cy="3970318"/>
          </a:xfrm>
          <a:prstGeom prst="rect">
            <a:avLst/>
          </a:prstGeom>
          <a:noFill/>
        </p:spPr>
        <p:txBody>
          <a:bodyPr wrap="square" rtlCol="0">
            <a:spAutoFit/>
          </a:bodyPr>
          <a:lstStyle/>
          <a:p>
            <a:r>
              <a:rPr lang="de-DE" dirty="0">
                <a:latin typeface="Verdana" pitchFamily="34" charset="0"/>
                <a:ea typeface="Verdana" pitchFamily="34" charset="0"/>
                <a:cs typeface="Verdana" pitchFamily="34" charset="0"/>
              </a:rPr>
              <a:t>	</a:t>
            </a:r>
            <a:r>
              <a:rPr lang="de-DE" dirty="0" smtClean="0">
                <a:solidFill>
                  <a:schemeClr val="bg1"/>
                </a:solidFill>
                <a:latin typeface="Verdana" pitchFamily="34" charset="0"/>
                <a:ea typeface="Verdana" pitchFamily="34" charset="0"/>
                <a:cs typeface="Verdana" pitchFamily="34" charset="0"/>
              </a:rPr>
              <a:t>Besonderheit – fast keine Eingriffe durch Umbauten sondern eine 	Restaurierung des Bestandes</a:t>
            </a:r>
          </a:p>
          <a:p>
            <a:endParaRPr lang="de-DE" dirty="0">
              <a:solidFill>
                <a:schemeClr val="bg1"/>
              </a:solidFill>
              <a:latin typeface="Verdana" pitchFamily="34" charset="0"/>
              <a:ea typeface="Verdana" pitchFamily="34" charset="0"/>
              <a:cs typeface="Verdana" pitchFamily="34" charset="0"/>
            </a:endParaRPr>
          </a:p>
          <a:p>
            <a:r>
              <a:rPr lang="de-DE" dirty="0" smtClean="0">
                <a:solidFill>
                  <a:schemeClr val="bg1"/>
                </a:solidFill>
                <a:latin typeface="Verdana" pitchFamily="34" charset="0"/>
                <a:ea typeface="Verdana" pitchFamily="34" charset="0"/>
                <a:cs typeface="Verdana" pitchFamily="34" charset="0"/>
              </a:rPr>
              <a:t>	Dieser Aspekt ermöglichte es durch das Landesdenkmalamt eine 	erhöhte Bezuschussung in Aussicht gestellt zu bekommen. Dafür 	wurde ein Ortstermin des Gremiums angesetzt und bis zu diesem 	Zeitpunkt mussten zügig repräsentative Pläne erzeugt werden, 	um die Juri zu überzeugen. Das Gesamtkonzept war dadurch 	gut sichtbar und es wurde positiv entschieden.</a:t>
            </a:r>
          </a:p>
          <a:p>
            <a:endParaRPr lang="de-DE" dirty="0">
              <a:solidFill>
                <a:schemeClr val="bg1"/>
              </a:solidFill>
              <a:latin typeface="Verdana" pitchFamily="34" charset="0"/>
              <a:ea typeface="Verdana" pitchFamily="34" charset="0"/>
              <a:cs typeface="Verdana" pitchFamily="34" charset="0"/>
            </a:endParaRPr>
          </a:p>
          <a:p>
            <a:r>
              <a:rPr lang="de-DE" dirty="0" smtClean="0">
                <a:solidFill>
                  <a:schemeClr val="bg1"/>
                </a:solidFill>
                <a:latin typeface="Verdana" pitchFamily="34" charset="0"/>
                <a:ea typeface="Verdana" pitchFamily="34" charset="0"/>
                <a:cs typeface="Verdana" pitchFamily="34" charset="0"/>
              </a:rPr>
              <a:t>	Der Aufwand lohnte sich und die Bauherrschaft kann mit 	zusätzlichen 70.000,00 € an Zuschüssen rechnen.</a:t>
            </a:r>
          </a:p>
          <a:p>
            <a:endParaRPr lang="de-DE" dirty="0">
              <a:solidFill>
                <a:schemeClr val="bg1"/>
              </a:solidFill>
              <a:latin typeface="Verdana" pitchFamily="34" charset="0"/>
              <a:ea typeface="Verdana" pitchFamily="34" charset="0"/>
              <a:cs typeface="Verdana" pitchFamily="34" charset="0"/>
            </a:endParaRPr>
          </a:p>
          <a:p>
            <a:r>
              <a:rPr lang="de-DE" dirty="0" smtClean="0">
                <a:solidFill>
                  <a:schemeClr val="bg1"/>
                </a:solidFill>
                <a:latin typeface="Verdana" pitchFamily="34" charset="0"/>
                <a:ea typeface="Verdana" pitchFamily="34" charset="0"/>
                <a:cs typeface="Verdana" pitchFamily="34" charset="0"/>
              </a:rPr>
              <a:t>	</a:t>
            </a:r>
            <a:endParaRPr lang="de-DE"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5113065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67544" y="1412776"/>
            <a:ext cx="8352928" cy="369332"/>
          </a:xfrm>
          <a:prstGeom prst="rect">
            <a:avLst/>
          </a:prstGeom>
          <a:noFill/>
        </p:spPr>
        <p:txBody>
          <a:bodyPr wrap="square" rtlCol="0">
            <a:spAutoFit/>
          </a:bodyPr>
          <a:lstStyle/>
          <a:p>
            <a:endParaRPr lang="de-DE" dirty="0"/>
          </a:p>
        </p:txBody>
      </p:sp>
      <p:sp>
        <p:nvSpPr>
          <p:cNvPr id="4" name="Textfeld 3"/>
          <p:cNvSpPr txBox="1"/>
          <p:nvPr/>
        </p:nvSpPr>
        <p:spPr>
          <a:xfrm>
            <a:off x="611180" y="404664"/>
            <a:ext cx="7560840" cy="369332"/>
          </a:xfrm>
          <a:prstGeom prst="rect">
            <a:avLst/>
          </a:prstGeom>
          <a:noFill/>
        </p:spPr>
        <p:txBody>
          <a:bodyPr wrap="square" rtlCol="0">
            <a:spAutoFit/>
          </a:bodyPr>
          <a:lstStyle/>
          <a:p>
            <a:r>
              <a:rPr lang="de-DE" dirty="0" smtClean="0">
                <a:solidFill>
                  <a:schemeClr val="bg1"/>
                </a:solidFill>
                <a:latin typeface="Verdana" pitchFamily="34" charset="0"/>
                <a:ea typeface="Verdana" pitchFamily="34" charset="0"/>
                <a:cs typeface="Verdana" pitchFamily="34" charset="0"/>
              </a:rPr>
              <a:t>Schadenskartierung in enger Mitarbeit mit dem Restaurator</a:t>
            </a:r>
            <a:endParaRPr lang="de-DE" dirty="0">
              <a:solidFill>
                <a:schemeClr val="bg1"/>
              </a:solidFill>
              <a:latin typeface="Verdana" pitchFamily="34" charset="0"/>
              <a:ea typeface="Verdana" pitchFamily="34" charset="0"/>
              <a:cs typeface="Verdana" pitchFamily="34" charset="0"/>
            </a:endParaRPr>
          </a:p>
        </p:txBody>
      </p:sp>
      <p:pic>
        <p:nvPicPr>
          <p:cNvPr id="5" name="Grafik 4"/>
          <p:cNvPicPr>
            <a:picLocks noChangeAspect="1"/>
          </p:cNvPicPr>
          <p:nvPr/>
        </p:nvPicPr>
        <p:blipFill rotWithShape="1">
          <a:blip r:embed="rId2">
            <a:extLst>
              <a:ext uri="{28A0092B-C50C-407E-A947-70E740481C1C}">
                <a14:useLocalDpi xmlns:a14="http://schemas.microsoft.com/office/drawing/2010/main" val="0"/>
              </a:ext>
            </a:extLst>
          </a:blip>
          <a:srcRect l="5588" t="12778" r="2566" b="3888"/>
          <a:stretch/>
        </p:blipFill>
        <p:spPr>
          <a:xfrm>
            <a:off x="611180" y="980728"/>
            <a:ext cx="7755175" cy="5511628"/>
          </a:xfrm>
          <a:prstGeom prst="rect">
            <a:avLst/>
          </a:prstGeom>
        </p:spPr>
      </p:pic>
    </p:spTree>
    <p:extLst>
      <p:ext uri="{BB962C8B-B14F-4D97-AF65-F5344CB8AC3E}">
        <p14:creationId xmlns:p14="http://schemas.microsoft.com/office/powerpoint/2010/main" val="19238458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83568" y="404664"/>
            <a:ext cx="5688632" cy="369332"/>
          </a:xfrm>
          <a:prstGeom prst="rect">
            <a:avLst/>
          </a:prstGeom>
          <a:noFill/>
        </p:spPr>
        <p:txBody>
          <a:bodyPr wrap="square" rtlCol="0">
            <a:spAutoFit/>
          </a:bodyPr>
          <a:lstStyle/>
          <a:p>
            <a:r>
              <a:rPr lang="de-DE" dirty="0" smtClean="0">
                <a:solidFill>
                  <a:schemeClr val="bg1"/>
                </a:solidFill>
                <a:latin typeface="Verdana" pitchFamily="34" charset="0"/>
                <a:ea typeface="Verdana" pitchFamily="34" charset="0"/>
                <a:cs typeface="Verdana" pitchFamily="34" charset="0"/>
              </a:rPr>
              <a:t>Schadenskartierung Ansicht Ost</a:t>
            </a:r>
            <a:endParaRPr lang="de-DE" dirty="0">
              <a:solidFill>
                <a:schemeClr val="bg1"/>
              </a:solidFill>
              <a:latin typeface="Verdana" pitchFamily="34" charset="0"/>
              <a:ea typeface="Verdana" pitchFamily="34" charset="0"/>
              <a:cs typeface="Verdana"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932" t="28056" r="22042" b="18761"/>
          <a:stretch/>
        </p:blipFill>
        <p:spPr bwMode="auto">
          <a:xfrm>
            <a:off x="720663" y="1285528"/>
            <a:ext cx="6371617" cy="471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09483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633" t="29775" r="24150" b="23856"/>
          <a:stretch/>
        </p:blipFill>
        <p:spPr bwMode="auto">
          <a:xfrm>
            <a:off x="587899" y="647701"/>
            <a:ext cx="8016549" cy="563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79738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23528" y="1052736"/>
            <a:ext cx="7992888" cy="5078313"/>
          </a:xfrm>
          <a:prstGeom prst="rect">
            <a:avLst/>
          </a:prstGeom>
          <a:noFill/>
        </p:spPr>
        <p:txBody>
          <a:bodyPr wrap="square" rtlCol="0">
            <a:spAutoFit/>
          </a:bodyPr>
          <a:lstStyle/>
          <a:p>
            <a:r>
              <a:rPr lang="de-DE" dirty="0" smtClean="0">
                <a:solidFill>
                  <a:schemeClr val="bg1"/>
                </a:solidFill>
                <a:latin typeface="Verdana" pitchFamily="34" charset="0"/>
                <a:ea typeface="Verdana" pitchFamily="34" charset="0"/>
                <a:cs typeface="Verdana" pitchFamily="34" charset="0"/>
              </a:rPr>
              <a:t>Zusammenfassung</a:t>
            </a:r>
            <a:r>
              <a:rPr lang="de-DE" dirty="0" smtClean="0">
                <a:latin typeface="Verdana" pitchFamily="34" charset="0"/>
                <a:ea typeface="Verdana" pitchFamily="34" charset="0"/>
                <a:cs typeface="Verdana" pitchFamily="34" charset="0"/>
              </a:rPr>
              <a:t> </a:t>
            </a:r>
            <a:r>
              <a:rPr lang="de-DE" dirty="0" smtClean="0">
                <a:solidFill>
                  <a:schemeClr val="bg1"/>
                </a:solidFill>
                <a:latin typeface="Verdana" pitchFamily="34" charset="0"/>
                <a:ea typeface="Verdana" pitchFamily="34" charset="0"/>
                <a:cs typeface="Verdana" pitchFamily="34" charset="0"/>
              </a:rPr>
              <a:t>der Vorteile der 3d Laserscan Technologie:</a:t>
            </a:r>
          </a:p>
          <a:p>
            <a:endParaRPr lang="de-DE" dirty="0" smtClean="0">
              <a:solidFill>
                <a:schemeClr val="bg1"/>
              </a:solidFill>
              <a:latin typeface="Verdana" pitchFamily="34" charset="0"/>
              <a:ea typeface="Verdana" pitchFamily="34" charset="0"/>
              <a:cs typeface="Verdana" pitchFamily="34" charset="0"/>
            </a:endParaRPr>
          </a:p>
          <a:p>
            <a:endParaRPr lang="de-DE" dirty="0" smtClean="0">
              <a:solidFill>
                <a:schemeClr val="bg1"/>
              </a:solidFill>
              <a:latin typeface="Verdana" pitchFamily="34" charset="0"/>
              <a:ea typeface="Verdana" pitchFamily="34" charset="0"/>
              <a:cs typeface="Verdana" pitchFamily="34" charset="0"/>
            </a:endParaRPr>
          </a:p>
          <a:p>
            <a:pPr marL="285750" indent="-285750">
              <a:buFont typeface="Arial" pitchFamily="34" charset="0"/>
              <a:buChar char="•"/>
            </a:pPr>
            <a:r>
              <a:rPr lang="de-DE" dirty="0" smtClean="0">
                <a:solidFill>
                  <a:schemeClr val="bg1"/>
                </a:solidFill>
                <a:latin typeface="Verdana" pitchFamily="34" charset="0"/>
                <a:ea typeface="Verdana" pitchFamily="34" charset="0"/>
                <a:cs typeface="Verdana" pitchFamily="34" charset="0"/>
              </a:rPr>
              <a:t>Die Nutzung der Objekte wird durch die kurze Messdauer nur geringfügig beeinträchtigt.</a:t>
            </a:r>
          </a:p>
          <a:p>
            <a:endParaRPr lang="de-DE" dirty="0" smtClean="0">
              <a:solidFill>
                <a:schemeClr val="bg1"/>
              </a:solidFill>
              <a:latin typeface="Verdana" pitchFamily="34" charset="0"/>
              <a:ea typeface="Verdana" pitchFamily="34" charset="0"/>
              <a:cs typeface="Verdana" pitchFamily="34" charset="0"/>
            </a:endParaRPr>
          </a:p>
          <a:p>
            <a:pPr marL="285750" lvl="0" indent="-285750">
              <a:buFont typeface="Arial" pitchFamily="34" charset="0"/>
              <a:buChar char="•"/>
            </a:pPr>
            <a:r>
              <a:rPr lang="de-DE" dirty="0">
                <a:solidFill>
                  <a:schemeClr val="bg1"/>
                </a:solidFill>
                <a:latin typeface="Verdana" pitchFamily="34" charset="0"/>
                <a:ea typeface="Verdana" pitchFamily="34" charset="0"/>
                <a:cs typeface="Verdana" pitchFamily="34" charset="0"/>
              </a:rPr>
              <a:t>Schwer zugängliche Objekte und schwierige </a:t>
            </a:r>
            <a:r>
              <a:rPr lang="de-DE" dirty="0" err="1">
                <a:solidFill>
                  <a:schemeClr val="bg1"/>
                </a:solidFill>
                <a:latin typeface="Verdana" pitchFamily="34" charset="0"/>
                <a:ea typeface="Verdana" pitchFamily="34" charset="0"/>
                <a:cs typeface="Verdana" pitchFamily="34" charset="0"/>
              </a:rPr>
              <a:t>Geometrien</a:t>
            </a:r>
            <a:r>
              <a:rPr lang="de-DE" dirty="0">
                <a:solidFill>
                  <a:schemeClr val="bg1"/>
                </a:solidFill>
                <a:latin typeface="Verdana" pitchFamily="34" charset="0"/>
                <a:ea typeface="Verdana" pitchFamily="34" charset="0"/>
                <a:cs typeface="Verdana" pitchFamily="34" charset="0"/>
              </a:rPr>
              <a:t> </a:t>
            </a:r>
            <a:r>
              <a:rPr lang="de-DE" dirty="0" smtClean="0">
                <a:solidFill>
                  <a:schemeClr val="bg1"/>
                </a:solidFill>
                <a:latin typeface="Verdana" pitchFamily="34" charset="0"/>
                <a:ea typeface="Verdana" pitchFamily="34" charset="0"/>
                <a:cs typeface="Verdana" pitchFamily="34" charset="0"/>
              </a:rPr>
              <a:t>können ohne zusätzliche Hilfsmittel wie Gerüste und Hubbühnen genau</a:t>
            </a:r>
          </a:p>
          <a:p>
            <a:pPr lvl="0"/>
            <a:r>
              <a:rPr lang="de-DE" dirty="0">
                <a:solidFill>
                  <a:schemeClr val="bg1"/>
                </a:solidFill>
                <a:latin typeface="Verdana" pitchFamily="34" charset="0"/>
                <a:ea typeface="Verdana" pitchFamily="34" charset="0"/>
                <a:cs typeface="Verdana" pitchFamily="34" charset="0"/>
              </a:rPr>
              <a:t> </a:t>
            </a:r>
            <a:r>
              <a:rPr lang="de-DE" dirty="0" smtClean="0">
                <a:solidFill>
                  <a:schemeClr val="bg1"/>
                </a:solidFill>
                <a:latin typeface="Verdana" pitchFamily="34" charset="0"/>
                <a:ea typeface="Verdana" pitchFamily="34" charset="0"/>
                <a:cs typeface="Verdana" pitchFamily="34" charset="0"/>
              </a:rPr>
              <a:t>   erfasst werden.</a:t>
            </a:r>
          </a:p>
          <a:p>
            <a:pPr lvl="0"/>
            <a:r>
              <a:rPr lang="de-DE" dirty="0" smtClean="0">
                <a:solidFill>
                  <a:schemeClr val="bg1"/>
                </a:solidFill>
                <a:latin typeface="Verdana" pitchFamily="34" charset="0"/>
                <a:ea typeface="Verdana" pitchFamily="34" charset="0"/>
                <a:cs typeface="Verdana" pitchFamily="34" charset="0"/>
              </a:rPr>
              <a:t>     </a:t>
            </a:r>
          </a:p>
          <a:p>
            <a:pPr marL="285750" indent="-285750">
              <a:buFont typeface="Arial" pitchFamily="34" charset="0"/>
              <a:buChar char="•"/>
            </a:pPr>
            <a:r>
              <a:rPr lang="de-DE" dirty="0" smtClean="0">
                <a:solidFill>
                  <a:schemeClr val="bg1"/>
                </a:solidFill>
                <a:latin typeface="Verdana" pitchFamily="34" charset="0"/>
                <a:ea typeface="Verdana" pitchFamily="34" charset="0"/>
                <a:cs typeface="Verdana" pitchFamily="34" charset="0"/>
              </a:rPr>
              <a:t>Alle sichtbaren Daten zum Objekt sind erfasst und können später abgerufen werden.</a:t>
            </a:r>
          </a:p>
          <a:p>
            <a:pPr marL="285750" indent="-285750">
              <a:buFont typeface="Arial" pitchFamily="34" charset="0"/>
              <a:buChar char="•"/>
            </a:pPr>
            <a:endParaRPr lang="de-DE" dirty="0" smtClean="0">
              <a:solidFill>
                <a:schemeClr val="bg1"/>
              </a:solidFill>
              <a:latin typeface="Verdana" pitchFamily="34" charset="0"/>
              <a:ea typeface="Verdana" pitchFamily="34" charset="0"/>
              <a:cs typeface="Verdana" pitchFamily="34" charset="0"/>
            </a:endParaRPr>
          </a:p>
          <a:p>
            <a:pPr marL="285750" indent="-285750">
              <a:buFont typeface="Arial" pitchFamily="34" charset="0"/>
              <a:buChar char="•"/>
            </a:pPr>
            <a:r>
              <a:rPr lang="de-DE" dirty="0" smtClean="0">
                <a:solidFill>
                  <a:schemeClr val="bg1"/>
                </a:solidFill>
                <a:latin typeface="Verdana" pitchFamily="34" charset="0"/>
                <a:ea typeface="Verdana" pitchFamily="34" charset="0"/>
                <a:cs typeface="Verdana" pitchFamily="34" charset="0"/>
              </a:rPr>
              <a:t>Durch den internetgesteuerten Ansichtsviewer </a:t>
            </a:r>
            <a:r>
              <a:rPr lang="de-DE" dirty="0" err="1" smtClean="0">
                <a:solidFill>
                  <a:schemeClr val="bg1"/>
                </a:solidFill>
                <a:latin typeface="Verdana" pitchFamily="34" charset="0"/>
                <a:ea typeface="Verdana" pitchFamily="34" charset="0"/>
                <a:cs typeface="Verdana" pitchFamily="34" charset="0"/>
              </a:rPr>
              <a:t>Tru</a:t>
            </a:r>
            <a:r>
              <a:rPr lang="de-DE" dirty="0" smtClean="0">
                <a:solidFill>
                  <a:schemeClr val="bg1"/>
                </a:solidFill>
                <a:latin typeface="Verdana" pitchFamily="34" charset="0"/>
                <a:ea typeface="Verdana" pitchFamily="34" charset="0"/>
                <a:cs typeface="Verdana" pitchFamily="34" charset="0"/>
              </a:rPr>
              <a:t> View können Daten visuell und fotorealistisch unterstützt werden.</a:t>
            </a:r>
          </a:p>
          <a:p>
            <a:pPr marL="285750" indent="-285750">
              <a:buFont typeface="Arial" pitchFamily="34" charset="0"/>
              <a:buChar char="•"/>
            </a:pPr>
            <a:endParaRPr lang="de-DE" dirty="0" smtClean="0">
              <a:solidFill>
                <a:schemeClr val="bg1"/>
              </a:solidFill>
              <a:latin typeface="Verdana" pitchFamily="34" charset="0"/>
              <a:ea typeface="Verdana" pitchFamily="34" charset="0"/>
              <a:cs typeface="Verdana" pitchFamily="34" charset="0"/>
            </a:endParaRPr>
          </a:p>
          <a:p>
            <a:pPr marL="285750" indent="-285750">
              <a:buFont typeface="Arial" pitchFamily="34" charset="0"/>
              <a:buChar char="•"/>
            </a:pPr>
            <a:endParaRPr lang="de-DE" dirty="0" smtClean="0">
              <a:solidFill>
                <a:schemeClr val="bg1"/>
              </a:solidFill>
              <a:latin typeface="Verdana" pitchFamily="34" charset="0"/>
              <a:ea typeface="Verdana" pitchFamily="34" charset="0"/>
              <a:cs typeface="Verdana" pitchFamily="34" charset="0"/>
            </a:endParaRPr>
          </a:p>
          <a:p>
            <a:pPr marL="285750" indent="-285750">
              <a:buFont typeface="Arial" pitchFamily="34" charset="0"/>
              <a:buChar char="•"/>
            </a:pPr>
            <a:endParaRPr lang="de-DE" dirty="0">
              <a:solidFill>
                <a:schemeClr val="bg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1356530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115616" y="1196752"/>
            <a:ext cx="7200800" cy="2031325"/>
          </a:xfrm>
          <a:prstGeom prst="rect">
            <a:avLst/>
          </a:prstGeom>
          <a:noFill/>
        </p:spPr>
        <p:txBody>
          <a:bodyPr wrap="square" rtlCol="0">
            <a:spAutoFit/>
          </a:bodyPr>
          <a:lstStyle/>
          <a:p>
            <a:endParaRPr lang="de-DE" dirty="0" smtClean="0">
              <a:solidFill>
                <a:schemeClr val="bg1"/>
              </a:solidFill>
              <a:latin typeface="Verdana" pitchFamily="34" charset="0"/>
              <a:ea typeface="Verdana" pitchFamily="34" charset="0"/>
              <a:cs typeface="Verdana" pitchFamily="34" charset="0"/>
            </a:endParaRPr>
          </a:p>
          <a:p>
            <a:pPr algn="ctr"/>
            <a:r>
              <a:rPr lang="de-DE" dirty="0" smtClean="0">
                <a:solidFill>
                  <a:schemeClr val="bg1"/>
                </a:solidFill>
                <a:latin typeface="Verdana" pitchFamily="34" charset="0"/>
                <a:ea typeface="Verdana" pitchFamily="34" charset="0"/>
                <a:cs typeface="Verdana" pitchFamily="34" charset="0"/>
              </a:rPr>
              <a:t>Wir bedanken uns für Ihre Aufmerksamkeit.</a:t>
            </a:r>
          </a:p>
          <a:p>
            <a:endParaRPr lang="de-DE" dirty="0" smtClean="0">
              <a:solidFill>
                <a:schemeClr val="bg1"/>
              </a:solidFill>
              <a:latin typeface="Verdana" pitchFamily="34" charset="0"/>
              <a:ea typeface="Verdana" pitchFamily="34" charset="0"/>
              <a:cs typeface="Verdana" pitchFamily="34" charset="0"/>
            </a:endParaRPr>
          </a:p>
          <a:p>
            <a:endParaRPr lang="de-DE" dirty="0" smtClean="0">
              <a:solidFill>
                <a:schemeClr val="bg1"/>
              </a:solidFill>
              <a:latin typeface="Verdana" pitchFamily="34" charset="0"/>
              <a:ea typeface="Verdana" pitchFamily="34" charset="0"/>
              <a:cs typeface="Verdana" pitchFamily="34" charset="0"/>
            </a:endParaRPr>
          </a:p>
          <a:p>
            <a:r>
              <a:rPr lang="de-DE" dirty="0" smtClean="0">
                <a:solidFill>
                  <a:schemeClr val="bg1"/>
                </a:solidFill>
                <a:latin typeface="Verdana" pitchFamily="34" charset="0"/>
                <a:ea typeface="Verdana" pitchFamily="34" charset="0"/>
                <a:cs typeface="Verdana" pitchFamily="34" charset="0"/>
              </a:rPr>
              <a:t>Wir stellen Ihnen gern diese Präsentation mit einem Beispiel </a:t>
            </a:r>
            <a:r>
              <a:rPr lang="de-DE" dirty="0" err="1" smtClean="0">
                <a:solidFill>
                  <a:schemeClr val="bg1"/>
                </a:solidFill>
                <a:latin typeface="Verdana" pitchFamily="34" charset="0"/>
                <a:ea typeface="Verdana" pitchFamily="34" charset="0"/>
                <a:cs typeface="Verdana" pitchFamily="34" charset="0"/>
              </a:rPr>
              <a:t>Tru</a:t>
            </a:r>
            <a:r>
              <a:rPr lang="de-DE" dirty="0" smtClean="0">
                <a:solidFill>
                  <a:schemeClr val="bg1"/>
                </a:solidFill>
                <a:latin typeface="Verdana" pitchFamily="34" charset="0"/>
                <a:ea typeface="Verdana" pitchFamily="34" charset="0"/>
                <a:cs typeface="Verdana" pitchFamily="34" charset="0"/>
              </a:rPr>
              <a:t> View mit Installationsanleitung als DVD zur Verfügung, bitte tragen Sie sich dafür in die ausliegende Liste ein.</a:t>
            </a:r>
            <a:endParaRPr lang="de-DE" dirty="0">
              <a:solidFill>
                <a:schemeClr val="bg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159337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55650" y="333375"/>
            <a:ext cx="7772400" cy="1470025"/>
          </a:xfrm>
        </p:spPr>
        <p:txBody>
          <a:bodyPr/>
          <a:lstStyle/>
          <a:p>
            <a:r>
              <a:rPr lang="de-DE" dirty="0">
                <a:solidFill>
                  <a:schemeClr val="bg1">
                    <a:lumMod val="85000"/>
                  </a:schemeClr>
                </a:solidFill>
              </a:rPr>
              <a:t>Vermessungsbüro</a:t>
            </a:r>
            <a:r>
              <a:rPr lang="de-DE" dirty="0">
                <a:solidFill>
                  <a:schemeClr val="bg1">
                    <a:lumMod val="95000"/>
                  </a:schemeClr>
                </a:solidFill>
              </a:rPr>
              <a:t> </a:t>
            </a:r>
            <a:r>
              <a:rPr lang="de-DE" dirty="0" err="1">
                <a:solidFill>
                  <a:srgbClr val="33CC33"/>
                </a:solidFill>
              </a:rPr>
              <a:t>Hohenfels</a:t>
            </a:r>
            <a:endParaRPr lang="de-DE" dirty="0">
              <a:solidFill>
                <a:srgbClr val="33CC33"/>
              </a:solidFill>
            </a:endParaRPr>
          </a:p>
        </p:txBody>
      </p:sp>
      <p:pic>
        <p:nvPicPr>
          <p:cNvPr id="2054" name="Picture 6" descr="VBH3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4075" y="1844675"/>
            <a:ext cx="4824413" cy="3219450"/>
          </a:xfrm>
          <a:prstGeom prst="rect">
            <a:avLst/>
          </a:prstGeom>
          <a:noFill/>
          <a:extLst>
            <a:ext uri="{909E8E84-426E-40DD-AFC4-6F175D3DCCD1}">
              <a14:hiddenFill xmlns:a14="http://schemas.microsoft.com/office/drawing/2010/main">
                <a:solidFill>
                  <a:srgbClr val="FFFFFF"/>
                </a:solidFill>
              </a14:hiddenFill>
            </a:ext>
          </a:extLst>
        </p:spPr>
      </p:pic>
      <p:sp>
        <p:nvSpPr>
          <p:cNvPr id="2055" name="Rectangle 7"/>
          <p:cNvSpPr>
            <a:spLocks noChangeArrowheads="1"/>
          </p:cNvSpPr>
          <p:nvPr/>
        </p:nvSpPr>
        <p:spPr bwMode="auto">
          <a:xfrm>
            <a:off x="755650" y="5734050"/>
            <a:ext cx="7632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DE" sz="2000" dirty="0">
                <a:solidFill>
                  <a:schemeClr val="bg1">
                    <a:lumMod val="85000"/>
                  </a:schemeClr>
                </a:solidFill>
              </a:rPr>
              <a:t>www.vermessungsbüro-</a:t>
            </a:r>
            <a:r>
              <a:rPr lang="de-DE" sz="2000" dirty="0">
                <a:solidFill>
                  <a:srgbClr val="33CC33"/>
                </a:solidFill>
              </a:rPr>
              <a:t>hohenfels</a:t>
            </a:r>
            <a:r>
              <a:rPr lang="de-DE" sz="2000" dirty="0">
                <a:solidFill>
                  <a:schemeClr val="bg1">
                    <a:lumMod val="85000"/>
                  </a:schemeClr>
                </a:solidFill>
              </a:rPr>
              <a:t>.de</a:t>
            </a:r>
          </a:p>
        </p:txBody>
      </p:sp>
    </p:spTree>
    <p:extLst>
      <p:ext uri="{BB962C8B-B14F-4D97-AF65-F5344CB8AC3E}">
        <p14:creationId xmlns:p14="http://schemas.microsoft.com/office/powerpoint/2010/main" val="281611395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827584" y="908720"/>
            <a:ext cx="7632848" cy="5016758"/>
          </a:xfrm>
          <a:prstGeom prst="rect">
            <a:avLst/>
          </a:prstGeom>
          <a:noFill/>
        </p:spPr>
        <p:txBody>
          <a:bodyPr wrap="square" rtlCol="0">
            <a:spAutoFit/>
          </a:bodyPr>
          <a:lstStyle/>
          <a:p>
            <a:r>
              <a:rPr lang="de-DE" sz="2000" dirty="0" smtClean="0">
                <a:solidFill>
                  <a:schemeClr val="bg1">
                    <a:lumMod val="95000"/>
                  </a:schemeClr>
                </a:solidFill>
                <a:latin typeface="Verdana" pitchFamily="34" charset="0"/>
                <a:ea typeface="Verdana" pitchFamily="34" charset="0"/>
                <a:cs typeface="Verdana" pitchFamily="34" charset="0"/>
              </a:rPr>
              <a:t>Was wir Ihnen heute vorstellen wollen:</a:t>
            </a:r>
          </a:p>
          <a:p>
            <a:endParaRPr lang="de-DE" sz="2000" dirty="0">
              <a:solidFill>
                <a:schemeClr val="bg1">
                  <a:lumMod val="95000"/>
                </a:schemeClr>
              </a:solidFill>
              <a:latin typeface="Verdana" pitchFamily="34" charset="0"/>
              <a:ea typeface="Verdana" pitchFamily="34" charset="0"/>
              <a:cs typeface="Verdana" pitchFamily="34" charset="0"/>
            </a:endParaRPr>
          </a:p>
          <a:p>
            <a:pPr marL="342900" indent="-342900">
              <a:buAutoNum type="arabicPeriod"/>
            </a:pPr>
            <a:r>
              <a:rPr lang="de-DE" sz="2000" dirty="0" smtClean="0">
                <a:solidFill>
                  <a:schemeClr val="bg1">
                    <a:lumMod val="95000"/>
                  </a:schemeClr>
                </a:solidFill>
                <a:latin typeface="Verdana" pitchFamily="34" charset="0"/>
                <a:ea typeface="Verdana" pitchFamily="34" charset="0"/>
                <a:cs typeface="Verdana" pitchFamily="34" charset="0"/>
              </a:rPr>
              <a:t>Kleine Gerätekunde – ein paar technische Daten zum </a:t>
            </a:r>
          </a:p>
          <a:p>
            <a:r>
              <a:rPr lang="de-DE" sz="2000" dirty="0" smtClean="0">
                <a:solidFill>
                  <a:schemeClr val="bg1">
                    <a:lumMod val="95000"/>
                  </a:schemeClr>
                </a:solidFill>
                <a:latin typeface="Verdana" pitchFamily="34" charset="0"/>
                <a:ea typeface="Verdana" pitchFamily="34" charset="0"/>
                <a:cs typeface="Verdana" pitchFamily="34" charset="0"/>
              </a:rPr>
              <a:t>    3d  Laserscannen</a:t>
            </a:r>
          </a:p>
          <a:p>
            <a:endParaRPr lang="de-DE" sz="2000" dirty="0" smtClean="0">
              <a:solidFill>
                <a:schemeClr val="bg1">
                  <a:lumMod val="95000"/>
                </a:schemeClr>
              </a:solidFill>
              <a:latin typeface="Verdana" pitchFamily="34" charset="0"/>
              <a:ea typeface="Verdana" pitchFamily="34" charset="0"/>
              <a:cs typeface="Verdana" pitchFamily="34" charset="0"/>
            </a:endParaRPr>
          </a:p>
          <a:p>
            <a:endParaRPr lang="de-DE" sz="2000" dirty="0">
              <a:solidFill>
                <a:schemeClr val="bg1">
                  <a:lumMod val="95000"/>
                </a:schemeClr>
              </a:solidFill>
              <a:latin typeface="Verdana" pitchFamily="34" charset="0"/>
              <a:ea typeface="Verdana" pitchFamily="34" charset="0"/>
              <a:cs typeface="Verdana" pitchFamily="34" charset="0"/>
            </a:endParaRPr>
          </a:p>
          <a:p>
            <a:r>
              <a:rPr lang="de-DE" sz="2000" dirty="0" smtClean="0">
                <a:solidFill>
                  <a:schemeClr val="bg1">
                    <a:lumMod val="95000"/>
                  </a:schemeClr>
                </a:solidFill>
                <a:latin typeface="Verdana" pitchFamily="34" charset="0"/>
                <a:ea typeface="Verdana" pitchFamily="34" charset="0"/>
                <a:cs typeface="Verdana" pitchFamily="34" charset="0"/>
              </a:rPr>
              <a:t>2. Vergleich der bisherigen Messmethode mit der 3d </a:t>
            </a:r>
          </a:p>
          <a:p>
            <a:r>
              <a:rPr lang="de-DE" sz="2000" dirty="0">
                <a:solidFill>
                  <a:schemeClr val="bg1">
                    <a:lumMod val="95000"/>
                  </a:schemeClr>
                </a:solidFill>
                <a:latin typeface="Verdana" pitchFamily="34" charset="0"/>
                <a:ea typeface="Verdana" pitchFamily="34" charset="0"/>
                <a:cs typeface="Verdana" pitchFamily="34" charset="0"/>
              </a:rPr>
              <a:t> </a:t>
            </a:r>
            <a:r>
              <a:rPr lang="de-DE" sz="2000" dirty="0" smtClean="0">
                <a:solidFill>
                  <a:schemeClr val="bg1">
                    <a:lumMod val="95000"/>
                  </a:schemeClr>
                </a:solidFill>
                <a:latin typeface="Verdana" pitchFamily="34" charset="0"/>
                <a:ea typeface="Verdana" pitchFamily="34" charset="0"/>
                <a:cs typeface="Verdana" pitchFamily="34" charset="0"/>
              </a:rPr>
              <a:t>   Laserscantechnologie</a:t>
            </a:r>
          </a:p>
          <a:p>
            <a:endParaRPr lang="de-DE" sz="2000" dirty="0" smtClean="0">
              <a:solidFill>
                <a:schemeClr val="bg1">
                  <a:lumMod val="95000"/>
                </a:schemeClr>
              </a:solidFill>
              <a:latin typeface="Verdana" pitchFamily="34" charset="0"/>
              <a:ea typeface="Verdana" pitchFamily="34" charset="0"/>
              <a:cs typeface="Verdana" pitchFamily="34" charset="0"/>
            </a:endParaRPr>
          </a:p>
          <a:p>
            <a:endParaRPr lang="de-DE" sz="2000" dirty="0">
              <a:solidFill>
                <a:schemeClr val="bg1">
                  <a:lumMod val="95000"/>
                </a:schemeClr>
              </a:solidFill>
              <a:latin typeface="Verdana" pitchFamily="34" charset="0"/>
              <a:ea typeface="Verdana" pitchFamily="34" charset="0"/>
              <a:cs typeface="Verdana" pitchFamily="34" charset="0"/>
            </a:endParaRPr>
          </a:p>
          <a:p>
            <a:r>
              <a:rPr lang="de-DE" sz="2000" dirty="0" smtClean="0">
                <a:solidFill>
                  <a:schemeClr val="bg1">
                    <a:lumMod val="95000"/>
                  </a:schemeClr>
                </a:solidFill>
                <a:latin typeface="Verdana" pitchFamily="34" charset="0"/>
                <a:ea typeface="Verdana" pitchFamily="34" charset="0"/>
                <a:cs typeface="Verdana" pitchFamily="34" charset="0"/>
              </a:rPr>
              <a:t>3. Einsatzmöglichkeiten – Beispiele in denen wir die </a:t>
            </a:r>
          </a:p>
          <a:p>
            <a:r>
              <a:rPr lang="de-DE" sz="2000" dirty="0">
                <a:solidFill>
                  <a:schemeClr val="bg1">
                    <a:lumMod val="95000"/>
                  </a:schemeClr>
                </a:solidFill>
                <a:latin typeface="Verdana" pitchFamily="34" charset="0"/>
                <a:ea typeface="Verdana" pitchFamily="34" charset="0"/>
                <a:cs typeface="Verdana" pitchFamily="34" charset="0"/>
              </a:rPr>
              <a:t> </a:t>
            </a:r>
            <a:r>
              <a:rPr lang="de-DE" sz="2000" dirty="0" smtClean="0">
                <a:solidFill>
                  <a:schemeClr val="bg1">
                    <a:lumMod val="95000"/>
                  </a:schemeClr>
                </a:solidFill>
                <a:latin typeface="Verdana" pitchFamily="34" charset="0"/>
                <a:ea typeface="Verdana" pitchFamily="34" charset="0"/>
                <a:cs typeface="Verdana" pitchFamily="34" charset="0"/>
              </a:rPr>
              <a:t>   Technik empfehlen und einsetzen</a:t>
            </a:r>
          </a:p>
          <a:p>
            <a:endParaRPr lang="de-DE" sz="2000" dirty="0" smtClean="0">
              <a:solidFill>
                <a:schemeClr val="bg1">
                  <a:lumMod val="95000"/>
                </a:schemeClr>
              </a:solidFill>
              <a:latin typeface="Verdana" pitchFamily="34" charset="0"/>
              <a:ea typeface="Verdana" pitchFamily="34" charset="0"/>
              <a:cs typeface="Verdana" pitchFamily="34" charset="0"/>
            </a:endParaRPr>
          </a:p>
          <a:p>
            <a:endParaRPr lang="de-DE" sz="2000" dirty="0">
              <a:solidFill>
                <a:schemeClr val="bg1">
                  <a:lumMod val="95000"/>
                </a:schemeClr>
              </a:solidFill>
              <a:latin typeface="Verdana" pitchFamily="34" charset="0"/>
              <a:ea typeface="Verdana" pitchFamily="34" charset="0"/>
              <a:cs typeface="Verdana" pitchFamily="34" charset="0"/>
            </a:endParaRPr>
          </a:p>
          <a:p>
            <a:r>
              <a:rPr lang="de-DE" sz="2000" dirty="0" smtClean="0">
                <a:solidFill>
                  <a:schemeClr val="bg1">
                    <a:lumMod val="95000"/>
                  </a:schemeClr>
                </a:solidFill>
                <a:latin typeface="Verdana" pitchFamily="34" charset="0"/>
                <a:ea typeface="Verdana" pitchFamily="34" charset="0"/>
                <a:cs typeface="Verdana" pitchFamily="34" charset="0"/>
              </a:rPr>
              <a:t>4. Projekt Vorstellung „Torkel </a:t>
            </a:r>
            <a:r>
              <a:rPr lang="de-DE" sz="2000" dirty="0" err="1" smtClean="0">
                <a:solidFill>
                  <a:schemeClr val="bg1">
                    <a:lumMod val="95000"/>
                  </a:schemeClr>
                </a:solidFill>
                <a:latin typeface="Verdana" pitchFamily="34" charset="0"/>
                <a:ea typeface="Verdana" pitchFamily="34" charset="0"/>
                <a:cs typeface="Verdana" pitchFamily="34" charset="0"/>
              </a:rPr>
              <a:t>Mittelstenweiler</a:t>
            </a:r>
            <a:r>
              <a:rPr lang="de-DE" sz="2000" dirty="0" smtClean="0">
                <a:solidFill>
                  <a:schemeClr val="bg1">
                    <a:lumMod val="95000"/>
                  </a:schemeClr>
                </a:solidFill>
                <a:latin typeface="Verdana" pitchFamily="34" charset="0"/>
                <a:ea typeface="Verdana" pitchFamily="34" charset="0"/>
                <a:cs typeface="Verdana" pitchFamily="34" charset="0"/>
              </a:rPr>
              <a:t>“ Einblicke in</a:t>
            </a:r>
          </a:p>
          <a:p>
            <a:r>
              <a:rPr lang="de-DE" sz="2000" dirty="0">
                <a:solidFill>
                  <a:schemeClr val="bg1">
                    <a:lumMod val="95000"/>
                  </a:schemeClr>
                </a:solidFill>
                <a:latin typeface="Verdana" pitchFamily="34" charset="0"/>
                <a:ea typeface="Verdana" pitchFamily="34" charset="0"/>
                <a:cs typeface="Verdana" pitchFamily="34" charset="0"/>
              </a:rPr>
              <a:t> </a:t>
            </a:r>
            <a:r>
              <a:rPr lang="de-DE" sz="2000" dirty="0" smtClean="0">
                <a:solidFill>
                  <a:schemeClr val="bg1">
                    <a:lumMod val="95000"/>
                  </a:schemeClr>
                </a:solidFill>
                <a:latin typeface="Verdana" pitchFamily="34" charset="0"/>
                <a:ea typeface="Verdana" pitchFamily="34" charset="0"/>
                <a:cs typeface="Verdana" pitchFamily="34" charset="0"/>
              </a:rPr>
              <a:t>   die Praxis</a:t>
            </a:r>
            <a:endParaRPr lang="de-DE" sz="2000" dirty="0">
              <a:solidFill>
                <a:schemeClr val="bg1">
                  <a:lumMod val="9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8382140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p:nvPr/>
        </p:nvPicPr>
        <p:blipFill>
          <a:blip r:embed="rId2">
            <a:extLst>
              <a:ext uri="{28A0092B-C50C-407E-A947-70E740481C1C}">
                <a14:useLocalDpi xmlns:a14="http://schemas.microsoft.com/office/drawing/2010/main" val="0"/>
              </a:ext>
            </a:extLst>
          </a:blip>
          <a:stretch>
            <a:fillRect/>
          </a:stretch>
        </p:blipFill>
        <p:spPr>
          <a:xfrm>
            <a:off x="2159000" y="692696"/>
            <a:ext cx="4285208" cy="5955630"/>
          </a:xfrm>
          <a:prstGeom prst="rect">
            <a:avLst/>
          </a:prstGeom>
        </p:spPr>
      </p:pic>
    </p:spTree>
    <p:extLst>
      <p:ext uri="{BB962C8B-B14F-4D97-AF65-F5344CB8AC3E}">
        <p14:creationId xmlns:p14="http://schemas.microsoft.com/office/powerpoint/2010/main" val="3910405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404664"/>
            <a:ext cx="2376264" cy="6120680"/>
          </a:xfrm>
          <a:prstGeom prst="rect">
            <a:avLst/>
          </a:prstGeom>
          <a:noFill/>
          <a:ln>
            <a:noFill/>
          </a:ln>
        </p:spPr>
      </p:pic>
    </p:spTree>
    <p:extLst>
      <p:ext uri="{BB962C8B-B14F-4D97-AF65-F5344CB8AC3E}">
        <p14:creationId xmlns:p14="http://schemas.microsoft.com/office/powerpoint/2010/main" val="1156620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548680"/>
            <a:ext cx="8208912" cy="923330"/>
          </a:xfrm>
          <a:prstGeom prst="rect">
            <a:avLst/>
          </a:prstGeom>
          <a:noFill/>
        </p:spPr>
        <p:txBody>
          <a:bodyPr wrap="square" rtlCol="0">
            <a:spAutoFit/>
          </a:bodyPr>
          <a:lstStyle/>
          <a:p>
            <a:r>
              <a:rPr lang="de-DE" dirty="0" smtClean="0">
                <a:solidFill>
                  <a:schemeClr val="bg1">
                    <a:lumMod val="95000"/>
                  </a:schemeClr>
                </a:solidFill>
                <a:latin typeface="Verdana" pitchFamily="34" charset="0"/>
                <a:ea typeface="Verdana" pitchFamily="34" charset="0"/>
                <a:cs typeface="Verdana" pitchFamily="34" charset="0"/>
              </a:rPr>
              <a:t>Bisherige Vermessung und Dokumentation</a:t>
            </a:r>
          </a:p>
          <a:p>
            <a:endParaRPr lang="de-DE" dirty="0">
              <a:solidFill>
                <a:schemeClr val="bg1">
                  <a:lumMod val="95000"/>
                </a:schemeClr>
              </a:solidFill>
              <a:latin typeface="Verdana" pitchFamily="34" charset="0"/>
              <a:ea typeface="Verdana" pitchFamily="34" charset="0"/>
              <a:cs typeface="Verdana" pitchFamily="34" charset="0"/>
            </a:endParaRPr>
          </a:p>
          <a:p>
            <a:r>
              <a:rPr lang="de-DE" dirty="0" smtClean="0">
                <a:solidFill>
                  <a:schemeClr val="bg1">
                    <a:lumMod val="95000"/>
                  </a:schemeClr>
                </a:solidFill>
                <a:latin typeface="Verdana" pitchFamily="34" charset="0"/>
                <a:ea typeface="Verdana" pitchFamily="34" charset="0"/>
                <a:cs typeface="Verdana" pitchFamily="34" charset="0"/>
              </a:rPr>
              <a:t>Fotos, Skizzen mit Handmaßen und eine </a:t>
            </a:r>
            <a:r>
              <a:rPr lang="de-DE" dirty="0" err="1" smtClean="0">
                <a:solidFill>
                  <a:schemeClr val="bg1">
                    <a:lumMod val="95000"/>
                  </a:schemeClr>
                </a:solidFill>
                <a:latin typeface="Verdana" pitchFamily="34" charset="0"/>
                <a:ea typeface="Verdana" pitchFamily="34" charset="0"/>
                <a:cs typeface="Verdana" pitchFamily="34" charset="0"/>
              </a:rPr>
              <a:t>tachymetrische</a:t>
            </a:r>
            <a:r>
              <a:rPr lang="de-DE" dirty="0" smtClean="0">
                <a:solidFill>
                  <a:schemeClr val="bg1">
                    <a:lumMod val="95000"/>
                  </a:schemeClr>
                </a:solidFill>
                <a:latin typeface="Verdana" pitchFamily="34" charset="0"/>
                <a:ea typeface="Verdana" pitchFamily="34" charset="0"/>
                <a:cs typeface="Verdana" pitchFamily="34" charset="0"/>
              </a:rPr>
              <a:t> Aufnahme</a:t>
            </a:r>
            <a:endParaRPr lang="de-DE" dirty="0">
              <a:solidFill>
                <a:schemeClr val="bg1">
                  <a:lumMod val="95000"/>
                </a:schemeClr>
              </a:solidFill>
              <a:latin typeface="Verdana" pitchFamily="34" charset="0"/>
              <a:ea typeface="Verdana" pitchFamily="34" charset="0"/>
              <a:cs typeface="Verdana" pitchFamily="34" charset="0"/>
            </a:endParaRPr>
          </a:p>
        </p:txBody>
      </p:sp>
      <p:pic>
        <p:nvPicPr>
          <p:cNvPr id="3" name="Grafik 2" descr="V:\Vermessungsbüro\Aufträge\bgi\schweinegruben\Daten an BGI\Scan\foto18.jpg"/>
          <p:cNvPicPr/>
          <p:nvPr/>
        </p:nvPicPr>
        <p:blipFill rotWithShape="1">
          <a:blip r:embed="rId2" cstate="print">
            <a:extLst>
              <a:ext uri="{28A0092B-C50C-407E-A947-70E740481C1C}">
                <a14:useLocalDpi xmlns:a14="http://schemas.microsoft.com/office/drawing/2010/main" val="0"/>
              </a:ext>
            </a:extLst>
          </a:blip>
          <a:srcRect l="1522" t="2282" b="2321"/>
          <a:stretch/>
        </p:blipFill>
        <p:spPr bwMode="auto">
          <a:xfrm>
            <a:off x="1472799" y="2348880"/>
            <a:ext cx="5243452" cy="4129548"/>
          </a:xfrm>
          <a:prstGeom prst="rect">
            <a:avLst/>
          </a:prstGeom>
          <a:noFill/>
          <a:ln>
            <a:noFill/>
          </a:ln>
        </p:spPr>
      </p:pic>
      <p:sp>
        <p:nvSpPr>
          <p:cNvPr id="4" name="Textfeld 3"/>
          <p:cNvSpPr txBox="1"/>
          <p:nvPr/>
        </p:nvSpPr>
        <p:spPr>
          <a:xfrm>
            <a:off x="539552" y="1896709"/>
            <a:ext cx="3888432" cy="307777"/>
          </a:xfrm>
          <a:prstGeom prst="rect">
            <a:avLst/>
          </a:prstGeom>
          <a:noFill/>
        </p:spPr>
        <p:txBody>
          <a:bodyPr wrap="square" rtlCol="0">
            <a:spAutoFit/>
          </a:bodyPr>
          <a:lstStyle/>
          <a:p>
            <a:r>
              <a:rPr lang="de-DE" sz="1400" dirty="0" smtClean="0">
                <a:solidFill>
                  <a:schemeClr val="bg1">
                    <a:lumMod val="95000"/>
                  </a:schemeClr>
                </a:solidFill>
                <a:latin typeface="Verdana" pitchFamily="34" charset="0"/>
                <a:ea typeface="Verdana" pitchFamily="34" charset="0"/>
                <a:cs typeface="Verdana" pitchFamily="34" charset="0"/>
              </a:rPr>
              <a:t>Hier ein alter Schweinestall </a:t>
            </a:r>
            <a:endParaRPr lang="de-DE" sz="1400" dirty="0">
              <a:solidFill>
                <a:schemeClr val="bg1">
                  <a:lumMod val="9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249600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C:\Users\Daniela\Pictures\ControlCenter3\Scan\CCF01022013_0000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2000676" y="-130933"/>
            <a:ext cx="5174897" cy="7233048"/>
          </a:xfrm>
          <a:prstGeom prst="rect">
            <a:avLst/>
          </a:prstGeom>
          <a:noFill/>
          <a:ln>
            <a:noFill/>
          </a:ln>
        </p:spPr>
      </p:pic>
    </p:spTree>
    <p:extLst>
      <p:ext uri="{BB962C8B-B14F-4D97-AF65-F5344CB8AC3E}">
        <p14:creationId xmlns:p14="http://schemas.microsoft.com/office/powerpoint/2010/main" val="28152041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V:\Vermessungsbüro\Aufträge\bgi\schweinegruben\Daten an BGI\Scan\foto9.jpg"/>
          <p:cNvPicPr/>
          <p:nvPr/>
        </p:nvPicPr>
        <p:blipFill rotWithShape="1">
          <a:blip r:embed="rId2" cstate="print">
            <a:extLst>
              <a:ext uri="{28A0092B-C50C-407E-A947-70E740481C1C}">
                <a14:useLocalDpi xmlns:a14="http://schemas.microsoft.com/office/drawing/2010/main" val="0"/>
              </a:ext>
            </a:extLst>
          </a:blip>
          <a:srcRect l="1579" t="2052" r="22548" b="1358"/>
          <a:stretch/>
        </p:blipFill>
        <p:spPr bwMode="auto">
          <a:xfrm>
            <a:off x="2290917" y="373626"/>
            <a:ext cx="4581832" cy="615499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92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Vermessungsbüro\Internetauftritt\fotos allg\innenauf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196752"/>
            <a:ext cx="6872312" cy="5154234"/>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1176570" y="548680"/>
            <a:ext cx="4156236" cy="307777"/>
          </a:xfrm>
          <a:prstGeom prst="rect">
            <a:avLst/>
          </a:prstGeom>
          <a:noFill/>
        </p:spPr>
        <p:txBody>
          <a:bodyPr wrap="square" rtlCol="0">
            <a:spAutoFit/>
          </a:bodyPr>
          <a:lstStyle/>
          <a:p>
            <a:r>
              <a:rPr lang="de-DE" sz="1400" dirty="0" err="1" smtClean="0">
                <a:solidFill>
                  <a:schemeClr val="bg1">
                    <a:lumMod val="95000"/>
                  </a:schemeClr>
                </a:solidFill>
                <a:latin typeface="Verdana" pitchFamily="34" charset="0"/>
                <a:ea typeface="Verdana" pitchFamily="34" charset="0"/>
                <a:cs typeface="Verdana" pitchFamily="34" charset="0"/>
              </a:rPr>
              <a:t>Tachymetrische</a:t>
            </a:r>
            <a:r>
              <a:rPr lang="de-DE" sz="1400" dirty="0" smtClean="0">
                <a:solidFill>
                  <a:schemeClr val="bg1">
                    <a:lumMod val="95000"/>
                  </a:schemeClr>
                </a:solidFill>
                <a:latin typeface="Verdana" pitchFamily="34" charset="0"/>
                <a:ea typeface="Verdana" pitchFamily="34" charset="0"/>
                <a:cs typeface="Verdana" pitchFamily="34" charset="0"/>
              </a:rPr>
              <a:t> Aufnahme der Einzelpunkte</a:t>
            </a:r>
            <a:endParaRPr lang="de-DE" sz="1400" dirty="0">
              <a:solidFill>
                <a:schemeClr val="bg1">
                  <a:lumMod val="9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89039837"/>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Graustuf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295</Words>
  <Application>Microsoft Office PowerPoint</Application>
  <PresentationFormat>Bildschirmpräsentation (4:3)</PresentationFormat>
  <Paragraphs>104</Paragraphs>
  <Slides>19</Slides>
  <Notes>1</Notes>
  <HiddenSlides>0</HiddenSlides>
  <MMClips>0</MMClips>
  <ScaleCrop>false</ScaleCrop>
  <HeadingPairs>
    <vt:vector size="4" baseType="variant">
      <vt:variant>
        <vt:lpstr>Design</vt:lpstr>
      </vt:variant>
      <vt:variant>
        <vt:i4>1</vt:i4>
      </vt:variant>
      <vt:variant>
        <vt:lpstr>Folientitel</vt:lpstr>
      </vt:variant>
      <vt:variant>
        <vt:i4>19</vt:i4>
      </vt:variant>
    </vt:vector>
  </HeadingPairs>
  <TitlesOfParts>
    <vt:vector size="20" baseType="lpstr">
      <vt:lpstr>Larissa</vt:lpstr>
      <vt:lpstr>3d Laserscantechnologie im Einsatz für das Zimmererhandwerk</vt:lpstr>
      <vt:lpstr>Vermessungsbüro Hohenfels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Daniela</dc:creator>
  <cp:lastModifiedBy>Daniela</cp:lastModifiedBy>
  <cp:revision>31</cp:revision>
  <cp:lastPrinted>2013-09-03T08:02:02Z</cp:lastPrinted>
  <dcterms:created xsi:type="dcterms:W3CDTF">2013-02-05T08:45:06Z</dcterms:created>
  <dcterms:modified xsi:type="dcterms:W3CDTF">2013-09-03T08:02:31Z</dcterms:modified>
</cp:coreProperties>
</file>